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Arimo" panose="020B0604020202020204" charset="0"/>
      <p:regular r:id="rId18"/>
    </p:embeddedFont>
    <p:embeddedFont>
      <p:font typeface="DM Sans" pitchFamily="2" charset="0"/>
      <p:regular r:id="rId19"/>
      <p:bold r:id="rId20"/>
      <p:italic r:id="rId21"/>
      <p:boldItalic r:id="rId22"/>
    </p:embeddedFont>
    <p:embeddedFont>
      <p:font typeface="DM Sans Bold" charset="0"/>
      <p:regular r:id="rId23"/>
    </p:embeddedFont>
    <p:embeddedFont>
      <p:font typeface="DM Sans Italics" panose="020B0604020202020204" charset="0"/>
      <p:regular r:id="rId24"/>
    </p:embeddedFont>
    <p:embeddedFont>
      <p:font typeface="Libre Baskerville" panose="02000000000000000000" pitchFamily="2" charset="0"/>
      <p:regular r:id="rId25"/>
      <p:bold r:id="rId26"/>
      <p:italic r:id="rId27"/>
    </p:embeddedFont>
    <p:embeddedFont>
      <p:font typeface="Libre Baskerville Bold" panose="02000000000000000000" charset="0"/>
      <p:regular r:id="rId28"/>
    </p:embeddedFont>
    <p:embeddedFont>
      <p:font typeface="Lora" pitchFamily="2" charset="0"/>
      <p:regular r:id="rId29"/>
      <p:bold r:id="rId30"/>
      <p:italic r:id="rId31"/>
      <p:boldItalic r:id="rId32"/>
    </p:embeddedFont>
    <p:embeddedFont>
      <p:font typeface="Lora Bold" charset="0"/>
      <p:regular r:id="rId33"/>
    </p:embeddedFont>
    <p:embeddedFont>
      <p:font typeface="Lora Bold Italics" panose="020B0604020202020204" charset="0"/>
      <p:regular r:id="rId34"/>
    </p:embeddedFont>
    <p:embeddedFont>
      <p:font typeface="Open Sauce Bold" panose="020B0604020202020204" charset="0"/>
      <p:regular r:id="rId35"/>
    </p:embeddedFont>
    <p:embeddedFont>
      <p:font typeface="Oswald Bold" panose="00000800000000000000" charset="0"/>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64" d="100"/>
          <a:sy n="64" d="100"/>
        </p:scale>
        <p:origin x="333"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theme" Target="theme/theme1.xml"/><Relationship Id="rId21" Type="http://schemas.openxmlformats.org/officeDocument/2006/relationships/font" Target="fonts/font4.fntdata"/><Relationship Id="rId34" Type="http://schemas.openxmlformats.org/officeDocument/2006/relationships/font" Target="fonts/font1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svg>
</file>

<file path=ppt/media/image11.jpeg>
</file>

<file path=ppt/media/image12.png>
</file>

<file path=ppt/media/image13.svg>
</file>

<file path=ppt/media/image14.png>
</file>

<file path=ppt/media/image15.png>
</file>

<file path=ppt/media/image16.png>
</file>

<file path=ppt/media/image17.svg>
</file>

<file path=ppt/media/image2.png>
</file>

<file path=ppt/media/image3.jpeg>
</file>

<file path=ppt/media/image4.png>
</file>

<file path=ppt/media/image5.sv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Layout" Target="../slideLayouts/slideLayout7.xml"/><Relationship Id="rId5" Type="http://schemas.openxmlformats.org/officeDocument/2006/relationships/image" Target="../media/image13.sv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slide" Target="slide15.xml"/><Relationship Id="rId4" Type="http://schemas.openxmlformats.org/officeDocument/2006/relationships/image" Target="../media/image17.sv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
        <p:cNvGrpSpPr/>
        <p:nvPr/>
      </p:nvGrpSpPr>
      <p:grpSpPr>
        <a:xfrm>
          <a:off x="0" y="0"/>
          <a:ext cx="0" cy="0"/>
          <a:chOff x="0" y="0"/>
          <a:chExt cx="0" cy="0"/>
        </a:xfrm>
      </p:grpSpPr>
      <p:grpSp>
        <p:nvGrpSpPr>
          <p:cNvPr id="4" name="Group 4"/>
          <p:cNvGrpSpPr/>
          <p:nvPr/>
        </p:nvGrpSpPr>
        <p:grpSpPr>
          <a:xfrm>
            <a:off x="2719596" y="3047049"/>
            <a:ext cx="13606885" cy="3898460"/>
            <a:chOff x="0" y="0"/>
            <a:chExt cx="2627711" cy="752856"/>
          </a:xfrm>
        </p:grpSpPr>
        <p:sp>
          <p:nvSpPr>
            <p:cNvPr id="5" name="Freeform 5"/>
            <p:cNvSpPr/>
            <p:nvPr/>
          </p:nvSpPr>
          <p:spPr>
            <a:xfrm>
              <a:off x="0" y="0"/>
              <a:ext cx="2627711" cy="752856"/>
            </a:xfrm>
            <a:custGeom>
              <a:avLst/>
              <a:gdLst/>
              <a:ahLst/>
              <a:cxnLst/>
              <a:rect l="l" t="t" r="r" b="b"/>
              <a:pathLst>
                <a:path w="2627711" h="752856">
                  <a:moveTo>
                    <a:pt x="0" y="0"/>
                  </a:moveTo>
                  <a:lnTo>
                    <a:pt x="2627711" y="0"/>
                  </a:lnTo>
                  <a:lnTo>
                    <a:pt x="2627711" y="752856"/>
                  </a:lnTo>
                  <a:lnTo>
                    <a:pt x="0" y="752856"/>
                  </a:lnTo>
                  <a:close/>
                </a:path>
              </a:pathLst>
            </a:custGeom>
            <a:solidFill>
              <a:srgbClr val="B3B5A9"/>
            </a:solidFill>
            <a:ln w="38100" cap="sq">
              <a:solidFill>
                <a:srgbClr val="000000"/>
              </a:solidFill>
              <a:prstDash val="solid"/>
              <a:miter/>
            </a:ln>
          </p:spPr>
        </p:sp>
        <p:sp>
          <p:nvSpPr>
            <p:cNvPr id="6" name="TextBox 6"/>
            <p:cNvSpPr txBox="1"/>
            <p:nvPr/>
          </p:nvSpPr>
          <p:spPr>
            <a:xfrm>
              <a:off x="0" y="-19050"/>
              <a:ext cx="2627711" cy="771906"/>
            </a:xfrm>
            <a:prstGeom prst="rect">
              <a:avLst/>
            </a:prstGeom>
          </p:spPr>
          <p:txBody>
            <a:bodyPr lIns="50800" tIns="50800" rIns="50800" bIns="50800" rtlCol="0" anchor="ctr"/>
            <a:lstStyle/>
            <a:p>
              <a:pPr algn="ctr">
                <a:lnSpc>
                  <a:spcPts val="2859"/>
                </a:lnSpc>
              </a:pPr>
              <a:endParaRPr/>
            </a:p>
          </p:txBody>
        </p:sp>
      </p:grpSp>
      <p:sp>
        <p:nvSpPr>
          <p:cNvPr id="7" name="TextBox 7"/>
          <p:cNvSpPr txBox="1"/>
          <p:nvPr/>
        </p:nvSpPr>
        <p:spPr>
          <a:xfrm>
            <a:off x="2600639" y="3363919"/>
            <a:ext cx="13725841" cy="1248604"/>
          </a:xfrm>
          <a:prstGeom prst="rect">
            <a:avLst/>
          </a:prstGeom>
        </p:spPr>
        <p:txBody>
          <a:bodyPr lIns="0" tIns="0" rIns="0" bIns="0" rtlCol="0" anchor="t">
            <a:spAutoFit/>
          </a:bodyPr>
          <a:lstStyle/>
          <a:p>
            <a:pPr algn="ctr">
              <a:lnSpc>
                <a:spcPts val="10299"/>
              </a:lnSpc>
            </a:pPr>
            <a:r>
              <a:rPr lang="en-US" sz="7463" spc="731">
                <a:solidFill>
                  <a:srgbClr val="000000"/>
                </a:solidFill>
                <a:latin typeface="Lora Bold"/>
              </a:rPr>
              <a:t>E-COMMERCE CHATBOT</a:t>
            </a:r>
          </a:p>
        </p:txBody>
      </p:sp>
      <p:sp>
        <p:nvSpPr>
          <p:cNvPr id="8" name="TextBox 8"/>
          <p:cNvSpPr txBox="1"/>
          <p:nvPr/>
        </p:nvSpPr>
        <p:spPr>
          <a:xfrm>
            <a:off x="2868171" y="7250309"/>
            <a:ext cx="12848809" cy="901376"/>
          </a:xfrm>
          <a:prstGeom prst="rect">
            <a:avLst/>
          </a:prstGeom>
        </p:spPr>
        <p:txBody>
          <a:bodyPr lIns="0" tIns="0" rIns="0" bIns="0" rtlCol="0" anchor="t">
            <a:spAutoFit/>
          </a:bodyPr>
          <a:lstStyle/>
          <a:p>
            <a:pPr algn="ctr">
              <a:lnSpc>
                <a:spcPts val="3661"/>
              </a:lnSpc>
            </a:pPr>
            <a:r>
              <a:rPr lang="en-US" sz="2653" spc="140" dirty="0">
                <a:solidFill>
                  <a:srgbClr val="231F20"/>
                </a:solidFill>
                <a:latin typeface="Libre Baskerville Bold"/>
              </a:rPr>
              <a:t>MURALI KRISHNAN S </a:t>
            </a:r>
          </a:p>
          <a:p>
            <a:pPr algn="ctr">
              <a:lnSpc>
                <a:spcPts val="3661"/>
              </a:lnSpc>
            </a:pPr>
            <a:r>
              <a:rPr lang="en-US" sz="2653" spc="140" dirty="0">
                <a:solidFill>
                  <a:srgbClr val="231F20"/>
                </a:solidFill>
                <a:latin typeface="Libre Baskerville Bold"/>
              </a:rPr>
              <a:t>   REG.NO:   422521104305</a:t>
            </a:r>
          </a:p>
        </p:txBody>
      </p:sp>
      <p:sp>
        <p:nvSpPr>
          <p:cNvPr id="9" name="AutoShape 9"/>
          <p:cNvSpPr/>
          <p:nvPr/>
        </p:nvSpPr>
        <p:spPr>
          <a:xfrm flipV="1">
            <a:off x="2719596" y="4996279"/>
            <a:ext cx="13606885" cy="0"/>
          </a:xfrm>
          <a:prstGeom prst="line">
            <a:avLst/>
          </a:prstGeom>
          <a:ln w="38100" cap="flat">
            <a:solidFill>
              <a:srgbClr val="000000"/>
            </a:solidFill>
            <a:prstDash val="solid"/>
            <a:headEnd type="none" w="sm" len="sm"/>
            <a:tailEnd type="none" w="sm" len="sm"/>
          </a:ln>
        </p:spPr>
      </p:sp>
      <p:sp>
        <p:nvSpPr>
          <p:cNvPr id="10" name="TextBox 10"/>
          <p:cNvSpPr txBox="1"/>
          <p:nvPr/>
        </p:nvSpPr>
        <p:spPr>
          <a:xfrm>
            <a:off x="3098633" y="8123111"/>
            <a:ext cx="12848809" cy="423545"/>
          </a:xfrm>
          <a:prstGeom prst="rect">
            <a:avLst/>
          </a:prstGeom>
        </p:spPr>
        <p:txBody>
          <a:bodyPr lIns="0" tIns="0" rIns="0" bIns="0" rtlCol="0" anchor="t">
            <a:spAutoFit/>
          </a:bodyPr>
          <a:lstStyle/>
          <a:p>
            <a:pPr algn="ctr">
              <a:lnSpc>
                <a:spcPts val="3444"/>
              </a:lnSpc>
              <a:spcBef>
                <a:spcPct val="0"/>
              </a:spcBef>
            </a:pPr>
            <a:r>
              <a:rPr lang="en-US" sz="2649">
                <a:solidFill>
                  <a:srgbClr val="000000"/>
                </a:solidFill>
                <a:latin typeface="Libre Baskerville Bold"/>
              </a:rPr>
              <a:t>  r.s.murali0628@gmail.com  </a:t>
            </a:r>
          </a:p>
        </p:txBody>
      </p:sp>
      <p:sp>
        <p:nvSpPr>
          <p:cNvPr id="11" name="TextBox 11"/>
          <p:cNvSpPr txBox="1"/>
          <p:nvPr/>
        </p:nvSpPr>
        <p:spPr>
          <a:xfrm>
            <a:off x="7053632" y="8518081"/>
            <a:ext cx="8423746" cy="423545"/>
          </a:xfrm>
          <a:prstGeom prst="rect">
            <a:avLst/>
          </a:prstGeom>
        </p:spPr>
        <p:txBody>
          <a:bodyPr lIns="0" tIns="0" rIns="0" bIns="0" rtlCol="0" anchor="t">
            <a:spAutoFit/>
          </a:bodyPr>
          <a:lstStyle/>
          <a:p>
            <a:pPr algn="ctr">
              <a:lnSpc>
                <a:spcPts val="3444"/>
              </a:lnSpc>
              <a:spcBef>
                <a:spcPct val="0"/>
              </a:spcBef>
            </a:pPr>
            <a:r>
              <a:rPr lang="en-US" sz="2649">
                <a:solidFill>
                  <a:srgbClr val="000000"/>
                </a:solidFill>
                <a:latin typeface="Libre Baskerville Bold"/>
              </a:rPr>
              <a:t>University College Of Engineering Villlupuram</a:t>
            </a:r>
          </a:p>
        </p:txBody>
      </p:sp>
      <p:sp>
        <p:nvSpPr>
          <p:cNvPr id="12" name="TextBox 12"/>
          <p:cNvSpPr txBox="1"/>
          <p:nvPr/>
        </p:nvSpPr>
        <p:spPr>
          <a:xfrm>
            <a:off x="2868171" y="5179286"/>
            <a:ext cx="13725841" cy="1409009"/>
          </a:xfrm>
          <a:prstGeom prst="rect">
            <a:avLst/>
          </a:prstGeom>
        </p:spPr>
        <p:txBody>
          <a:bodyPr lIns="0" tIns="0" rIns="0" bIns="0" rtlCol="0" anchor="t">
            <a:spAutoFit/>
          </a:bodyPr>
          <a:lstStyle/>
          <a:p>
            <a:pPr algn="ctr">
              <a:lnSpc>
                <a:spcPts val="11541"/>
              </a:lnSpc>
            </a:pPr>
            <a:r>
              <a:rPr lang="en-US" sz="8363" spc="819">
                <a:solidFill>
                  <a:srgbClr val="004AAD"/>
                </a:solidFill>
                <a:latin typeface="Lora Bold"/>
              </a:rPr>
              <a:t>USING LSTM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p:cNvSpPr/>
          <p:nvPr/>
        </p:nvSpPr>
        <p:spPr>
          <a:xfrm>
            <a:off x="10844780" y="1446954"/>
            <a:ext cx="7311156" cy="7311156"/>
          </a:xfrm>
          <a:custGeom>
            <a:avLst/>
            <a:gdLst/>
            <a:ahLst/>
            <a:cxnLst/>
            <a:rect l="l" t="t" r="r" b="b"/>
            <a:pathLst>
              <a:path w="7311156" h="7311156">
                <a:moveTo>
                  <a:pt x="0" y="0"/>
                </a:moveTo>
                <a:lnTo>
                  <a:pt x="7311156" y="0"/>
                </a:lnTo>
                <a:lnTo>
                  <a:pt x="7311156" y="7311156"/>
                </a:lnTo>
                <a:lnTo>
                  <a:pt x="0" y="7311156"/>
                </a:lnTo>
                <a:lnTo>
                  <a:pt x="0" y="0"/>
                </a:lnTo>
                <a:close/>
              </a:path>
            </a:pathLst>
          </a:custGeom>
          <a:blipFill>
            <a:blip r:embed="rId2"/>
            <a:stretch>
              <a:fillRect l="-19521" r="19521"/>
            </a:stretch>
          </a:blipFill>
        </p:spPr>
      </p:sp>
      <p:sp>
        <p:nvSpPr>
          <p:cNvPr id="5" name="Freeform 5"/>
          <p:cNvSpPr/>
          <p:nvPr/>
        </p:nvSpPr>
        <p:spPr>
          <a:xfrm>
            <a:off x="8203215" y="7962246"/>
            <a:ext cx="4876482" cy="516424"/>
          </a:xfrm>
          <a:custGeom>
            <a:avLst/>
            <a:gdLst/>
            <a:ahLst/>
            <a:cxnLst/>
            <a:rect l="l" t="t" r="r" b="b"/>
            <a:pathLst>
              <a:path w="4876482" h="516424">
                <a:moveTo>
                  <a:pt x="0" y="0"/>
                </a:moveTo>
                <a:lnTo>
                  <a:pt x="4876483" y="0"/>
                </a:lnTo>
                <a:lnTo>
                  <a:pt x="4876483" y="516423"/>
                </a:lnTo>
                <a:lnTo>
                  <a:pt x="0" y="516423"/>
                </a:lnTo>
                <a:lnTo>
                  <a:pt x="0" y="0"/>
                </a:lnTo>
                <a:close/>
              </a:path>
            </a:pathLst>
          </a:custGeom>
          <a:blipFill>
            <a:blip r:embed="rId3"/>
            <a:stretch>
              <a:fillRect t="-86495"/>
            </a:stretch>
          </a:blipFill>
        </p:spPr>
      </p:sp>
      <p:grpSp>
        <p:nvGrpSpPr>
          <p:cNvPr id="6" name="Group 6"/>
          <p:cNvGrpSpPr/>
          <p:nvPr/>
        </p:nvGrpSpPr>
        <p:grpSpPr>
          <a:xfrm>
            <a:off x="8220749" y="3205532"/>
            <a:ext cx="4858949" cy="4794814"/>
            <a:chOff x="0" y="0"/>
            <a:chExt cx="1279723" cy="1262832"/>
          </a:xfrm>
        </p:grpSpPr>
        <p:sp>
          <p:nvSpPr>
            <p:cNvPr id="7" name="Freeform 7"/>
            <p:cNvSpPr/>
            <p:nvPr/>
          </p:nvSpPr>
          <p:spPr>
            <a:xfrm>
              <a:off x="0" y="0"/>
              <a:ext cx="1279723" cy="1262832"/>
            </a:xfrm>
            <a:custGeom>
              <a:avLst/>
              <a:gdLst/>
              <a:ahLst/>
              <a:cxnLst/>
              <a:rect l="l" t="t" r="r" b="b"/>
              <a:pathLst>
                <a:path w="1279723" h="1262832">
                  <a:moveTo>
                    <a:pt x="0" y="0"/>
                  </a:moveTo>
                  <a:lnTo>
                    <a:pt x="1279723" y="0"/>
                  </a:lnTo>
                  <a:lnTo>
                    <a:pt x="1279723" y="1262832"/>
                  </a:lnTo>
                  <a:lnTo>
                    <a:pt x="0" y="1262832"/>
                  </a:lnTo>
                  <a:close/>
                </a:path>
              </a:pathLst>
            </a:custGeom>
            <a:solidFill>
              <a:srgbClr val="1A1A1A"/>
            </a:solidFill>
          </p:spPr>
        </p:sp>
        <p:sp>
          <p:nvSpPr>
            <p:cNvPr id="8" name="TextBox 8"/>
            <p:cNvSpPr txBox="1"/>
            <p:nvPr/>
          </p:nvSpPr>
          <p:spPr>
            <a:xfrm>
              <a:off x="0" y="-57150"/>
              <a:ext cx="1279723" cy="1319982"/>
            </a:xfrm>
            <a:prstGeom prst="rect">
              <a:avLst/>
            </a:prstGeom>
          </p:spPr>
          <p:txBody>
            <a:bodyPr lIns="50800" tIns="50800" rIns="50800" bIns="50800" rtlCol="0" anchor="ctr"/>
            <a:lstStyle/>
            <a:p>
              <a:pPr marL="0" lvl="0" indent="0" algn="ctr">
                <a:lnSpc>
                  <a:spcPts val="4114"/>
                </a:lnSpc>
                <a:spcBef>
                  <a:spcPct val="0"/>
                </a:spcBef>
              </a:pPr>
              <a:endParaRPr/>
            </a:p>
          </p:txBody>
        </p:sp>
      </p:grpSp>
      <p:sp>
        <p:nvSpPr>
          <p:cNvPr id="10" name="Freeform 10"/>
          <p:cNvSpPr/>
          <p:nvPr/>
        </p:nvSpPr>
        <p:spPr>
          <a:xfrm>
            <a:off x="9365769" y="3791077"/>
            <a:ext cx="2551375" cy="2622909"/>
          </a:xfrm>
          <a:custGeom>
            <a:avLst/>
            <a:gdLst/>
            <a:ahLst/>
            <a:cxnLst/>
            <a:rect l="l" t="t" r="r" b="b"/>
            <a:pathLst>
              <a:path w="2551375" h="2622909">
                <a:moveTo>
                  <a:pt x="0" y="0"/>
                </a:moveTo>
                <a:lnTo>
                  <a:pt x="2551375" y="0"/>
                </a:lnTo>
                <a:lnTo>
                  <a:pt x="2551375" y="2622909"/>
                </a:lnTo>
                <a:lnTo>
                  <a:pt x="0" y="262290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1469565" y="453085"/>
            <a:ext cx="8581070" cy="918826"/>
          </a:xfrm>
          <a:prstGeom prst="rect">
            <a:avLst/>
          </a:prstGeom>
        </p:spPr>
        <p:txBody>
          <a:bodyPr lIns="0" tIns="0" rIns="0" bIns="0" rtlCol="0" anchor="t">
            <a:spAutoFit/>
          </a:bodyPr>
          <a:lstStyle/>
          <a:p>
            <a:pPr marL="0" lvl="0" indent="0">
              <a:lnSpc>
                <a:spcPts val="7068"/>
              </a:lnSpc>
            </a:pPr>
            <a:r>
              <a:rPr lang="en-US" sz="6732" spc="659">
                <a:solidFill>
                  <a:srgbClr val="231F20"/>
                </a:solidFill>
                <a:latin typeface="Libre Baskerville Bold"/>
              </a:rPr>
              <a:t>DEPLOYMENT</a:t>
            </a:r>
          </a:p>
        </p:txBody>
      </p:sp>
      <p:sp>
        <p:nvSpPr>
          <p:cNvPr id="12" name="TextBox 12"/>
          <p:cNvSpPr txBox="1"/>
          <p:nvPr/>
        </p:nvSpPr>
        <p:spPr>
          <a:xfrm>
            <a:off x="1343508" y="2757347"/>
            <a:ext cx="6162866" cy="2327829"/>
          </a:xfrm>
          <a:prstGeom prst="rect">
            <a:avLst/>
          </a:prstGeom>
        </p:spPr>
        <p:txBody>
          <a:bodyPr lIns="0" tIns="0" rIns="0" bIns="0" rtlCol="0" anchor="t">
            <a:spAutoFit/>
          </a:bodyPr>
          <a:lstStyle/>
          <a:p>
            <a:pPr marL="494517" lvl="1" indent="-247258">
              <a:lnSpc>
                <a:spcPts val="3160"/>
              </a:lnSpc>
              <a:buFont typeface="Arial"/>
              <a:buChar char="•"/>
            </a:pPr>
            <a:r>
              <a:rPr lang="en-US" sz="2290" spc="224">
                <a:solidFill>
                  <a:srgbClr val="231F20"/>
                </a:solidFill>
                <a:latin typeface="DM Sans"/>
              </a:rPr>
              <a:t>The chatbot code is hosted on GitHub by implementing the main code directly on a Jupyter Notebook. This approach allows for easy viewing and execution of the code.</a:t>
            </a:r>
          </a:p>
        </p:txBody>
      </p:sp>
      <p:sp>
        <p:nvSpPr>
          <p:cNvPr id="13" name="TextBox 13"/>
          <p:cNvSpPr txBox="1"/>
          <p:nvPr/>
        </p:nvSpPr>
        <p:spPr>
          <a:xfrm>
            <a:off x="1469565" y="6241651"/>
            <a:ext cx="6162866" cy="2718178"/>
          </a:xfrm>
          <a:prstGeom prst="rect">
            <a:avLst/>
          </a:prstGeom>
        </p:spPr>
        <p:txBody>
          <a:bodyPr lIns="0" tIns="0" rIns="0" bIns="0" rtlCol="0" anchor="t">
            <a:spAutoFit/>
          </a:bodyPr>
          <a:lstStyle/>
          <a:p>
            <a:pPr marL="494517" lvl="1" indent="-247258">
              <a:lnSpc>
                <a:spcPts val="3160"/>
              </a:lnSpc>
              <a:buFont typeface="Arial"/>
              <a:buChar char="•"/>
            </a:pPr>
            <a:r>
              <a:rPr lang="en-US" sz="2290" spc="224">
                <a:solidFill>
                  <a:srgbClr val="231F20"/>
                </a:solidFill>
                <a:latin typeface="DM Sans"/>
              </a:rPr>
              <a:t>The chatbot is presented as a user-friendly web-based interface using the Django framework and hosted on GitHub. This method offers a seamless user experience and makes the chatbot accessible via a web browser.</a:t>
            </a:r>
          </a:p>
        </p:txBody>
      </p:sp>
      <p:grpSp>
        <p:nvGrpSpPr>
          <p:cNvPr id="14" name="Group 14"/>
          <p:cNvGrpSpPr/>
          <p:nvPr/>
        </p:nvGrpSpPr>
        <p:grpSpPr>
          <a:xfrm>
            <a:off x="1469565" y="1959312"/>
            <a:ext cx="6367823" cy="711724"/>
            <a:chOff x="0" y="0"/>
            <a:chExt cx="1677122" cy="187450"/>
          </a:xfrm>
        </p:grpSpPr>
        <p:sp>
          <p:nvSpPr>
            <p:cNvPr id="15" name="Freeform 15"/>
            <p:cNvSpPr/>
            <p:nvPr/>
          </p:nvSpPr>
          <p:spPr>
            <a:xfrm>
              <a:off x="0" y="0"/>
              <a:ext cx="1677122" cy="187450"/>
            </a:xfrm>
            <a:custGeom>
              <a:avLst/>
              <a:gdLst/>
              <a:ahLst/>
              <a:cxnLst/>
              <a:rect l="l" t="t" r="r" b="b"/>
              <a:pathLst>
                <a:path w="1677122" h="187450">
                  <a:moveTo>
                    <a:pt x="0" y="0"/>
                  </a:moveTo>
                  <a:lnTo>
                    <a:pt x="1677122" y="0"/>
                  </a:lnTo>
                  <a:lnTo>
                    <a:pt x="1677122" y="187450"/>
                  </a:lnTo>
                  <a:lnTo>
                    <a:pt x="0" y="187450"/>
                  </a:lnTo>
                  <a:close/>
                </a:path>
              </a:pathLst>
            </a:custGeom>
            <a:solidFill>
              <a:srgbClr val="1A1A1A"/>
            </a:solidFill>
          </p:spPr>
        </p:sp>
        <p:sp>
          <p:nvSpPr>
            <p:cNvPr id="16" name="TextBox 16"/>
            <p:cNvSpPr txBox="1"/>
            <p:nvPr/>
          </p:nvSpPr>
          <p:spPr>
            <a:xfrm>
              <a:off x="0" y="-57150"/>
              <a:ext cx="1677122" cy="244600"/>
            </a:xfrm>
            <a:prstGeom prst="rect">
              <a:avLst/>
            </a:prstGeom>
          </p:spPr>
          <p:txBody>
            <a:bodyPr lIns="50800" tIns="50800" rIns="50800" bIns="50800" rtlCol="0" anchor="ctr"/>
            <a:lstStyle/>
            <a:p>
              <a:pPr marL="643739" lvl="1" indent="-321870" algn="ctr">
                <a:lnSpc>
                  <a:spcPts val="4114"/>
                </a:lnSpc>
                <a:spcBef>
                  <a:spcPct val="0"/>
                </a:spcBef>
                <a:buAutoNum type="arabicPeriod"/>
              </a:pPr>
              <a:r>
                <a:rPr lang="en-US" sz="2981" spc="29">
                  <a:solidFill>
                    <a:srgbClr val="FFFFFF"/>
                  </a:solidFill>
                  <a:latin typeface="Lora Bold"/>
                </a:rPr>
                <a:t>JUPYTER NOTEBOOK</a:t>
              </a:r>
            </a:p>
          </p:txBody>
        </p:sp>
      </p:grpSp>
      <p:grpSp>
        <p:nvGrpSpPr>
          <p:cNvPr id="17" name="Group 17"/>
          <p:cNvGrpSpPr/>
          <p:nvPr/>
        </p:nvGrpSpPr>
        <p:grpSpPr>
          <a:xfrm>
            <a:off x="1469565" y="5284565"/>
            <a:ext cx="6367823" cy="711724"/>
            <a:chOff x="0" y="0"/>
            <a:chExt cx="1677122" cy="187450"/>
          </a:xfrm>
        </p:grpSpPr>
        <p:sp>
          <p:nvSpPr>
            <p:cNvPr id="18" name="Freeform 18"/>
            <p:cNvSpPr/>
            <p:nvPr/>
          </p:nvSpPr>
          <p:spPr>
            <a:xfrm>
              <a:off x="0" y="0"/>
              <a:ext cx="1677122" cy="187450"/>
            </a:xfrm>
            <a:custGeom>
              <a:avLst/>
              <a:gdLst/>
              <a:ahLst/>
              <a:cxnLst/>
              <a:rect l="l" t="t" r="r" b="b"/>
              <a:pathLst>
                <a:path w="1677122" h="187450">
                  <a:moveTo>
                    <a:pt x="0" y="0"/>
                  </a:moveTo>
                  <a:lnTo>
                    <a:pt x="1677122" y="0"/>
                  </a:lnTo>
                  <a:lnTo>
                    <a:pt x="1677122" y="187450"/>
                  </a:lnTo>
                  <a:lnTo>
                    <a:pt x="0" y="187450"/>
                  </a:lnTo>
                  <a:close/>
                </a:path>
              </a:pathLst>
            </a:custGeom>
            <a:solidFill>
              <a:srgbClr val="1A1A1A"/>
            </a:solidFill>
          </p:spPr>
        </p:sp>
        <p:sp>
          <p:nvSpPr>
            <p:cNvPr id="19" name="TextBox 19"/>
            <p:cNvSpPr txBox="1"/>
            <p:nvPr/>
          </p:nvSpPr>
          <p:spPr>
            <a:xfrm>
              <a:off x="0" y="-57150"/>
              <a:ext cx="1677122" cy="244600"/>
            </a:xfrm>
            <a:prstGeom prst="rect">
              <a:avLst/>
            </a:prstGeom>
          </p:spPr>
          <p:txBody>
            <a:bodyPr lIns="50800" tIns="50800" rIns="50800" bIns="50800" rtlCol="0" anchor="ctr"/>
            <a:lstStyle/>
            <a:p>
              <a:pPr algn="ctr">
                <a:lnSpc>
                  <a:spcPts val="4114"/>
                </a:lnSpc>
                <a:spcBef>
                  <a:spcPct val="0"/>
                </a:spcBef>
              </a:pPr>
              <a:r>
                <a:rPr lang="en-US" sz="2981" spc="29">
                  <a:solidFill>
                    <a:srgbClr val="FFFFFF"/>
                  </a:solidFill>
                  <a:latin typeface="Lora Bold"/>
                </a:rPr>
                <a:t>2.   DJANGO WEB APPLICATION</a:t>
              </a: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sp>
        <p:nvSpPr>
          <p:cNvPr id="3" name="TextBox 3"/>
          <p:cNvSpPr txBox="1"/>
          <p:nvPr/>
        </p:nvSpPr>
        <p:spPr>
          <a:xfrm>
            <a:off x="5219521" y="895350"/>
            <a:ext cx="10860448" cy="2679007"/>
          </a:xfrm>
          <a:prstGeom prst="rect">
            <a:avLst/>
          </a:prstGeom>
        </p:spPr>
        <p:txBody>
          <a:bodyPr lIns="0" tIns="0" rIns="0" bIns="0" rtlCol="0" anchor="t">
            <a:spAutoFit/>
          </a:bodyPr>
          <a:lstStyle/>
          <a:p>
            <a:pPr>
              <a:lnSpc>
                <a:spcPts val="10775"/>
              </a:lnSpc>
            </a:pPr>
            <a:r>
              <a:rPr lang="en-US" sz="7808" spc="765">
                <a:solidFill>
                  <a:srgbClr val="FFFFFF"/>
                </a:solidFill>
                <a:latin typeface="Libre Baskerville Bold"/>
              </a:rPr>
              <a:t>WHO ARE THE END USERS?</a:t>
            </a:r>
          </a:p>
        </p:txBody>
      </p:sp>
      <p:sp>
        <p:nvSpPr>
          <p:cNvPr id="5" name="TextBox 5"/>
          <p:cNvSpPr txBox="1"/>
          <p:nvPr/>
        </p:nvSpPr>
        <p:spPr>
          <a:xfrm>
            <a:off x="2496088" y="3728958"/>
            <a:ext cx="10951206" cy="6544099"/>
          </a:xfrm>
          <a:prstGeom prst="rect">
            <a:avLst/>
          </a:prstGeom>
        </p:spPr>
        <p:txBody>
          <a:bodyPr lIns="0" tIns="0" rIns="0" bIns="0" rtlCol="0" anchor="t">
            <a:spAutoFit/>
          </a:bodyPr>
          <a:lstStyle/>
          <a:p>
            <a:pPr marL="625699" lvl="1" indent="-312850">
              <a:lnSpc>
                <a:spcPts val="3999"/>
              </a:lnSpc>
              <a:buFont typeface="Arial"/>
              <a:buChar char="•"/>
            </a:pPr>
            <a:r>
              <a:rPr lang="en-US" sz="2898" u="sng" spc="284">
                <a:solidFill>
                  <a:srgbClr val="F5FFF5"/>
                </a:solidFill>
                <a:latin typeface="DM Sans Bold"/>
              </a:rPr>
              <a:t>Online Shoppers:</a:t>
            </a:r>
            <a:r>
              <a:rPr lang="en-US" sz="2898" spc="284">
                <a:solidFill>
                  <a:srgbClr val="F5FFF5"/>
                </a:solidFill>
                <a:latin typeface="DM Sans"/>
              </a:rPr>
              <a:t> Individuals seeking product information, recommendations, or assistance during their shopping journey.</a:t>
            </a:r>
          </a:p>
          <a:p>
            <a:pPr marL="625699" lvl="1" indent="-312850">
              <a:lnSpc>
                <a:spcPts val="3999"/>
              </a:lnSpc>
              <a:buFont typeface="Arial"/>
              <a:buChar char="•"/>
            </a:pPr>
            <a:r>
              <a:rPr lang="en-US" sz="2898" u="sng" spc="284">
                <a:solidFill>
                  <a:srgbClr val="F5FFF5"/>
                </a:solidFill>
                <a:latin typeface="DM Sans Bold"/>
              </a:rPr>
              <a:t>Customer Support Teams:</a:t>
            </a:r>
            <a:r>
              <a:rPr lang="en-US" sz="2898" spc="284">
                <a:solidFill>
                  <a:srgbClr val="F5FFF5"/>
                </a:solidFill>
                <a:latin typeface="DM Sans"/>
              </a:rPr>
              <a:t> Team members tasked with addressing customer inquiries and delivering prompt, precise responses.</a:t>
            </a:r>
          </a:p>
          <a:p>
            <a:pPr marL="625699" lvl="1" indent="-312850">
              <a:lnSpc>
                <a:spcPts val="3999"/>
              </a:lnSpc>
              <a:buFont typeface="Arial"/>
              <a:buChar char="•"/>
            </a:pPr>
            <a:r>
              <a:rPr lang="en-US" sz="2898" u="sng" spc="284">
                <a:solidFill>
                  <a:srgbClr val="F5FFF5"/>
                </a:solidFill>
                <a:latin typeface="DM Sans Bold"/>
              </a:rPr>
              <a:t>Website Visitors:</a:t>
            </a:r>
            <a:r>
              <a:rPr lang="en-US" sz="2898" spc="284">
                <a:solidFill>
                  <a:srgbClr val="F5FFF5"/>
                </a:solidFill>
                <a:latin typeface="DM Sans"/>
              </a:rPr>
              <a:t> Potential customers browsing the eCommerce platform, possibly in need of guidance or information.</a:t>
            </a:r>
          </a:p>
          <a:p>
            <a:pPr marL="625699" lvl="1" indent="-312850" algn="l">
              <a:lnSpc>
                <a:spcPts val="3999"/>
              </a:lnSpc>
              <a:buFont typeface="Arial"/>
              <a:buChar char="•"/>
            </a:pPr>
            <a:r>
              <a:rPr lang="en-US" sz="2898" u="sng" spc="284">
                <a:solidFill>
                  <a:srgbClr val="F5FFF5"/>
                </a:solidFill>
                <a:latin typeface="DM Sans"/>
              </a:rPr>
              <a:t>T</a:t>
            </a:r>
            <a:r>
              <a:rPr lang="en-US" sz="2898" u="sng" spc="284">
                <a:solidFill>
                  <a:srgbClr val="F5FFF5"/>
                </a:solidFill>
                <a:latin typeface="DM Sans Bold"/>
              </a:rPr>
              <a:t>echnical Support</a:t>
            </a:r>
            <a:r>
              <a:rPr lang="en-US" sz="2898" u="sng" spc="284">
                <a:solidFill>
                  <a:srgbClr val="F5FFF5"/>
                </a:solidFill>
                <a:latin typeface="DM Sans"/>
              </a:rPr>
              <a:t>:</a:t>
            </a:r>
            <a:r>
              <a:rPr lang="en-US" sz="2898" spc="284">
                <a:solidFill>
                  <a:srgbClr val="F5FFF5"/>
                </a:solidFill>
                <a:latin typeface="DM Sans"/>
              </a:rPr>
              <a:t> IT professionals or developers responsible for maintaining and optimizing the chatbot's functionality and performance.</a:t>
            </a:r>
          </a:p>
          <a:p>
            <a:pPr algn="l">
              <a:lnSpc>
                <a:spcPts val="3999"/>
              </a:lnSpc>
            </a:pPr>
            <a:endParaRPr lang="en-US" sz="2898" spc="284">
              <a:solidFill>
                <a:srgbClr val="F5FFF5"/>
              </a:solidFill>
              <a:latin typeface="DM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p:nvPr/>
        </p:nvSpPr>
        <p:spPr>
          <a:xfrm>
            <a:off x="1028700" y="1895599"/>
            <a:ext cx="15869455" cy="8281436"/>
          </a:xfrm>
          <a:custGeom>
            <a:avLst/>
            <a:gdLst/>
            <a:ahLst/>
            <a:cxnLst/>
            <a:rect l="l" t="t" r="r" b="b"/>
            <a:pathLst>
              <a:path w="15869455" h="8281436">
                <a:moveTo>
                  <a:pt x="0" y="0"/>
                </a:moveTo>
                <a:lnTo>
                  <a:pt x="15869455" y="0"/>
                </a:lnTo>
                <a:lnTo>
                  <a:pt x="15869455" y="8281436"/>
                </a:lnTo>
                <a:lnTo>
                  <a:pt x="0" y="8281436"/>
                </a:lnTo>
                <a:lnTo>
                  <a:pt x="0" y="0"/>
                </a:lnTo>
                <a:close/>
              </a:path>
            </a:pathLst>
          </a:custGeom>
          <a:blipFill>
            <a:blip r:embed="rId2"/>
            <a:stretch>
              <a:fillRect l="-553" t="-562" b="-46"/>
            </a:stretch>
          </a:blipFill>
        </p:spPr>
      </p:sp>
      <p:sp>
        <p:nvSpPr>
          <p:cNvPr id="6" name="TextBox 6"/>
          <p:cNvSpPr txBox="1"/>
          <p:nvPr/>
        </p:nvSpPr>
        <p:spPr>
          <a:xfrm>
            <a:off x="440038" y="173427"/>
            <a:ext cx="5597980" cy="1232558"/>
          </a:xfrm>
          <a:prstGeom prst="rect">
            <a:avLst/>
          </a:prstGeom>
        </p:spPr>
        <p:txBody>
          <a:bodyPr lIns="0" tIns="0" rIns="0" bIns="0" rtlCol="0" anchor="t">
            <a:spAutoFit/>
          </a:bodyPr>
          <a:lstStyle/>
          <a:p>
            <a:pPr marL="0" lvl="0" indent="0" algn="ctr">
              <a:lnSpc>
                <a:spcPts val="10118"/>
              </a:lnSpc>
              <a:spcBef>
                <a:spcPct val="0"/>
              </a:spcBef>
            </a:pPr>
            <a:r>
              <a:rPr lang="en-US" sz="7332" u="sng" spc="718">
                <a:solidFill>
                  <a:srgbClr val="231F20"/>
                </a:solidFill>
                <a:latin typeface="Libre Baskerville Bold"/>
              </a:rPr>
              <a:t>RESULT:</a:t>
            </a:r>
          </a:p>
        </p:txBody>
      </p:sp>
      <p:sp>
        <p:nvSpPr>
          <p:cNvPr id="7" name="TextBox 7"/>
          <p:cNvSpPr txBox="1"/>
          <p:nvPr/>
        </p:nvSpPr>
        <p:spPr>
          <a:xfrm>
            <a:off x="6038019" y="417593"/>
            <a:ext cx="10972611" cy="846985"/>
          </a:xfrm>
          <a:prstGeom prst="rect">
            <a:avLst/>
          </a:prstGeom>
        </p:spPr>
        <p:txBody>
          <a:bodyPr lIns="0" tIns="0" rIns="0" bIns="0" rtlCol="0" anchor="t">
            <a:spAutoFit/>
          </a:bodyPr>
          <a:lstStyle/>
          <a:p>
            <a:pPr marL="0" lvl="0" indent="0">
              <a:lnSpc>
                <a:spcPts val="6944"/>
              </a:lnSpc>
              <a:spcBef>
                <a:spcPct val="0"/>
              </a:spcBef>
            </a:pPr>
            <a:r>
              <a:rPr lang="en-US" sz="5032" spc="493">
                <a:solidFill>
                  <a:srgbClr val="231F20"/>
                </a:solidFill>
                <a:latin typeface="Libre Baskerville"/>
              </a:rPr>
              <a:t>EXECUTED ON JUPYTER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4" name="Freeform 4"/>
          <p:cNvSpPr/>
          <p:nvPr/>
        </p:nvSpPr>
        <p:spPr>
          <a:xfrm>
            <a:off x="3023651" y="1700721"/>
            <a:ext cx="12240699" cy="8320426"/>
          </a:xfrm>
          <a:custGeom>
            <a:avLst/>
            <a:gdLst/>
            <a:ahLst/>
            <a:cxnLst/>
            <a:rect l="l" t="t" r="r" b="b"/>
            <a:pathLst>
              <a:path w="12240699" h="8320426">
                <a:moveTo>
                  <a:pt x="0" y="0"/>
                </a:moveTo>
                <a:lnTo>
                  <a:pt x="12240698" y="0"/>
                </a:lnTo>
                <a:lnTo>
                  <a:pt x="12240698" y="8320426"/>
                </a:lnTo>
                <a:lnTo>
                  <a:pt x="0" y="8320426"/>
                </a:lnTo>
                <a:lnTo>
                  <a:pt x="0" y="0"/>
                </a:lnTo>
                <a:close/>
              </a:path>
            </a:pathLst>
          </a:custGeom>
          <a:blipFill>
            <a:blip r:embed="rId2"/>
            <a:stretch>
              <a:fillRect l="-1112" r="-1112" b="-543"/>
            </a:stretch>
          </a:blipFill>
        </p:spPr>
      </p:sp>
      <p:sp>
        <p:nvSpPr>
          <p:cNvPr id="5" name="TextBox 5"/>
          <p:cNvSpPr txBox="1"/>
          <p:nvPr/>
        </p:nvSpPr>
        <p:spPr>
          <a:xfrm>
            <a:off x="440038" y="173427"/>
            <a:ext cx="5563636" cy="1232558"/>
          </a:xfrm>
          <a:prstGeom prst="rect">
            <a:avLst/>
          </a:prstGeom>
        </p:spPr>
        <p:txBody>
          <a:bodyPr lIns="0" tIns="0" rIns="0" bIns="0" rtlCol="0" anchor="t">
            <a:spAutoFit/>
          </a:bodyPr>
          <a:lstStyle/>
          <a:p>
            <a:pPr marL="0" lvl="0" indent="0" algn="ctr">
              <a:lnSpc>
                <a:spcPts val="10118"/>
              </a:lnSpc>
              <a:spcBef>
                <a:spcPct val="0"/>
              </a:spcBef>
            </a:pPr>
            <a:r>
              <a:rPr lang="en-US" sz="7332" u="sng" spc="718">
                <a:solidFill>
                  <a:srgbClr val="231F20"/>
                </a:solidFill>
                <a:latin typeface="Libre Baskerville Bold"/>
              </a:rPr>
              <a:t>RESULT:</a:t>
            </a:r>
          </a:p>
        </p:txBody>
      </p:sp>
      <p:sp>
        <p:nvSpPr>
          <p:cNvPr id="6" name="TextBox 6"/>
          <p:cNvSpPr txBox="1"/>
          <p:nvPr/>
        </p:nvSpPr>
        <p:spPr>
          <a:xfrm>
            <a:off x="6003674" y="173427"/>
            <a:ext cx="12284326" cy="1138966"/>
          </a:xfrm>
          <a:prstGeom prst="rect">
            <a:avLst/>
          </a:prstGeom>
        </p:spPr>
        <p:txBody>
          <a:bodyPr lIns="0" tIns="0" rIns="0" bIns="0" rtlCol="0" anchor="t">
            <a:spAutoFit/>
          </a:bodyPr>
          <a:lstStyle/>
          <a:p>
            <a:pPr marL="0" lvl="0" indent="0">
              <a:lnSpc>
                <a:spcPts val="10118"/>
              </a:lnSpc>
              <a:spcBef>
                <a:spcPct val="0"/>
              </a:spcBef>
            </a:pPr>
            <a:r>
              <a:rPr lang="en-US" sz="5000" spc="718" dirty="0">
                <a:solidFill>
                  <a:srgbClr val="231F20"/>
                </a:solidFill>
                <a:latin typeface="Libre Baskerville"/>
              </a:rPr>
              <a:t>IMPLEMENTED ON DJANGO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1A1A1A"/>
        </a:solidFill>
        <a:effectLst/>
      </p:bgPr>
    </p:bg>
    <p:spTree>
      <p:nvGrpSpPr>
        <p:cNvPr id="1" name=""/>
        <p:cNvGrpSpPr/>
        <p:nvPr/>
      </p:nvGrpSpPr>
      <p:grpSpPr>
        <a:xfrm>
          <a:off x="0" y="0"/>
          <a:ext cx="0" cy="0"/>
          <a:chOff x="0" y="0"/>
          <a:chExt cx="0" cy="0"/>
        </a:xfrm>
      </p:grpSpPr>
      <p:grpSp>
        <p:nvGrpSpPr>
          <p:cNvPr id="2" name="Group 2"/>
          <p:cNvGrpSpPr/>
          <p:nvPr/>
        </p:nvGrpSpPr>
        <p:grpSpPr>
          <a:xfrm>
            <a:off x="2772935" y="2359304"/>
            <a:ext cx="12742129" cy="7727666"/>
            <a:chOff x="0" y="0"/>
            <a:chExt cx="785263" cy="476235"/>
          </a:xfrm>
        </p:grpSpPr>
        <p:sp>
          <p:nvSpPr>
            <p:cNvPr id="3" name="Freeform 3"/>
            <p:cNvSpPr/>
            <p:nvPr/>
          </p:nvSpPr>
          <p:spPr>
            <a:xfrm>
              <a:off x="0" y="0"/>
              <a:ext cx="785263" cy="476235"/>
            </a:xfrm>
            <a:custGeom>
              <a:avLst/>
              <a:gdLst/>
              <a:ahLst/>
              <a:cxnLst/>
              <a:rect l="l" t="t" r="r" b="b"/>
              <a:pathLst>
                <a:path w="785263" h="476235">
                  <a:moveTo>
                    <a:pt x="392632" y="0"/>
                  </a:moveTo>
                  <a:cubicBezTo>
                    <a:pt x="175787" y="0"/>
                    <a:pt x="0" y="106609"/>
                    <a:pt x="0" y="238118"/>
                  </a:cubicBezTo>
                  <a:cubicBezTo>
                    <a:pt x="0" y="369626"/>
                    <a:pt x="175787" y="476235"/>
                    <a:pt x="392632" y="476235"/>
                  </a:cubicBezTo>
                  <a:cubicBezTo>
                    <a:pt x="609476" y="476235"/>
                    <a:pt x="785263" y="369626"/>
                    <a:pt x="785263" y="238118"/>
                  </a:cubicBezTo>
                  <a:cubicBezTo>
                    <a:pt x="785263" y="106609"/>
                    <a:pt x="609476" y="0"/>
                    <a:pt x="392632" y="0"/>
                  </a:cubicBezTo>
                  <a:close/>
                </a:path>
              </a:pathLst>
            </a:custGeom>
            <a:solidFill>
              <a:srgbClr val="F2F4F5"/>
            </a:solidFill>
          </p:spPr>
        </p:sp>
        <p:sp>
          <p:nvSpPr>
            <p:cNvPr id="4" name="TextBox 4"/>
            <p:cNvSpPr txBox="1"/>
            <p:nvPr/>
          </p:nvSpPr>
          <p:spPr>
            <a:xfrm>
              <a:off x="73618" y="16072"/>
              <a:ext cx="638027" cy="415516"/>
            </a:xfrm>
            <a:prstGeom prst="rect">
              <a:avLst/>
            </a:prstGeom>
          </p:spPr>
          <p:txBody>
            <a:bodyPr lIns="50800" tIns="50800" rIns="50800" bIns="50800" rtlCol="0" anchor="ctr"/>
            <a:lstStyle/>
            <a:p>
              <a:pPr algn="ctr">
                <a:lnSpc>
                  <a:spcPts val="2600"/>
                </a:lnSpc>
              </a:pPr>
              <a:endParaRPr/>
            </a:p>
          </p:txBody>
        </p:sp>
      </p:grpSp>
      <p:sp>
        <p:nvSpPr>
          <p:cNvPr id="7" name="TextBox 7"/>
          <p:cNvSpPr txBox="1"/>
          <p:nvPr/>
        </p:nvSpPr>
        <p:spPr>
          <a:xfrm>
            <a:off x="4921217" y="260694"/>
            <a:ext cx="9531119" cy="1393136"/>
          </a:xfrm>
          <a:prstGeom prst="rect">
            <a:avLst/>
          </a:prstGeom>
        </p:spPr>
        <p:txBody>
          <a:bodyPr lIns="0" tIns="0" rIns="0" bIns="0" rtlCol="0" anchor="t">
            <a:spAutoFit/>
          </a:bodyPr>
          <a:lstStyle/>
          <a:p>
            <a:pPr>
              <a:lnSpc>
                <a:spcPts val="11349"/>
              </a:lnSpc>
            </a:pPr>
            <a:r>
              <a:rPr lang="en-US" sz="8224" u="sng" spc="806">
                <a:solidFill>
                  <a:srgbClr val="FFFFFF"/>
                </a:solidFill>
                <a:latin typeface="Libre Baskerville Bold"/>
              </a:rPr>
              <a:t>CONCLUSION</a:t>
            </a:r>
          </a:p>
        </p:txBody>
      </p:sp>
      <p:sp>
        <p:nvSpPr>
          <p:cNvPr id="8" name="TextBox 8"/>
          <p:cNvSpPr txBox="1"/>
          <p:nvPr/>
        </p:nvSpPr>
        <p:spPr>
          <a:xfrm>
            <a:off x="4921217" y="3514609"/>
            <a:ext cx="8445566" cy="5554344"/>
          </a:xfrm>
          <a:prstGeom prst="rect">
            <a:avLst/>
          </a:prstGeom>
        </p:spPr>
        <p:txBody>
          <a:bodyPr lIns="0" tIns="0" rIns="0" bIns="0" rtlCol="0" anchor="t">
            <a:spAutoFit/>
          </a:bodyPr>
          <a:lstStyle/>
          <a:p>
            <a:pPr>
              <a:lnSpc>
                <a:spcPts val="3689"/>
              </a:lnSpc>
            </a:pPr>
            <a:r>
              <a:rPr lang="en-US" sz="2673" spc="262">
                <a:solidFill>
                  <a:srgbClr val="040506"/>
                </a:solidFill>
                <a:latin typeface="Lora"/>
              </a:rPr>
              <a:t>           -Our eCommerce chatbot leverages advanced AI to deliver personalized customer support, enhancing the shopping experience and providing a competitive edge in the digital marketplace. </a:t>
            </a:r>
          </a:p>
          <a:p>
            <a:pPr>
              <a:lnSpc>
                <a:spcPts val="3689"/>
              </a:lnSpc>
            </a:pPr>
            <a:endParaRPr lang="en-US" sz="2673" spc="262">
              <a:solidFill>
                <a:srgbClr val="040506"/>
              </a:solidFill>
              <a:latin typeface="Lora"/>
            </a:endParaRPr>
          </a:p>
          <a:p>
            <a:pPr>
              <a:lnSpc>
                <a:spcPts val="3689"/>
              </a:lnSpc>
            </a:pPr>
            <a:r>
              <a:rPr lang="en-US" sz="2673" spc="262">
                <a:solidFill>
                  <a:srgbClr val="040506"/>
                </a:solidFill>
                <a:latin typeface="Lora"/>
              </a:rPr>
              <a:t>            -As AI technologies continue to advance, our chatbot is poised to evolve and offer even more innovative solutions to meet the changing demands of the eCommerce industry.</a:t>
            </a:r>
          </a:p>
          <a:p>
            <a:pPr algn="l">
              <a:lnSpc>
                <a:spcPts val="3689"/>
              </a:lnSpc>
            </a:pPr>
            <a:endParaRPr lang="en-US" sz="2673" spc="262">
              <a:solidFill>
                <a:srgbClr val="040506"/>
              </a:solidFill>
              <a:latin typeface="Lor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4"/>
          <p:cNvSpPr/>
          <p:nvPr/>
        </p:nvSpPr>
        <p:spPr>
          <a:xfrm>
            <a:off x="11885510" y="8765585"/>
            <a:ext cx="4128022" cy="437161"/>
          </a:xfrm>
          <a:custGeom>
            <a:avLst/>
            <a:gdLst/>
            <a:ahLst/>
            <a:cxnLst/>
            <a:rect l="l" t="t" r="r" b="b"/>
            <a:pathLst>
              <a:path w="4128022" h="437161">
                <a:moveTo>
                  <a:pt x="0" y="0"/>
                </a:moveTo>
                <a:lnTo>
                  <a:pt x="4128022" y="0"/>
                </a:lnTo>
                <a:lnTo>
                  <a:pt x="4128022" y="437161"/>
                </a:lnTo>
                <a:lnTo>
                  <a:pt x="0" y="437161"/>
                </a:lnTo>
                <a:lnTo>
                  <a:pt x="0" y="0"/>
                </a:lnTo>
                <a:close/>
              </a:path>
            </a:pathLst>
          </a:custGeom>
          <a:blipFill>
            <a:blip r:embed="rId2"/>
            <a:stretch>
              <a:fillRect t="-86495"/>
            </a:stretch>
          </a:blipFill>
        </p:spPr>
      </p:sp>
      <p:sp>
        <p:nvSpPr>
          <p:cNvPr id="5" name="Freeform 5"/>
          <p:cNvSpPr/>
          <p:nvPr/>
        </p:nvSpPr>
        <p:spPr>
          <a:xfrm>
            <a:off x="7080191" y="8765585"/>
            <a:ext cx="4128022" cy="437161"/>
          </a:xfrm>
          <a:custGeom>
            <a:avLst/>
            <a:gdLst/>
            <a:ahLst/>
            <a:cxnLst/>
            <a:rect l="l" t="t" r="r" b="b"/>
            <a:pathLst>
              <a:path w="4128022" h="437161">
                <a:moveTo>
                  <a:pt x="0" y="0"/>
                </a:moveTo>
                <a:lnTo>
                  <a:pt x="4128021" y="0"/>
                </a:lnTo>
                <a:lnTo>
                  <a:pt x="4128021" y="437161"/>
                </a:lnTo>
                <a:lnTo>
                  <a:pt x="0" y="437161"/>
                </a:lnTo>
                <a:lnTo>
                  <a:pt x="0" y="0"/>
                </a:lnTo>
                <a:close/>
              </a:path>
            </a:pathLst>
          </a:custGeom>
          <a:blipFill>
            <a:blip r:embed="rId2"/>
            <a:stretch>
              <a:fillRect t="-86495"/>
            </a:stretch>
          </a:blipFill>
        </p:spPr>
      </p:sp>
      <p:sp>
        <p:nvSpPr>
          <p:cNvPr id="6" name="Freeform 6"/>
          <p:cNvSpPr/>
          <p:nvPr/>
        </p:nvSpPr>
        <p:spPr>
          <a:xfrm>
            <a:off x="2274468" y="8765585"/>
            <a:ext cx="4128022" cy="437161"/>
          </a:xfrm>
          <a:custGeom>
            <a:avLst/>
            <a:gdLst/>
            <a:ahLst/>
            <a:cxnLst/>
            <a:rect l="l" t="t" r="r" b="b"/>
            <a:pathLst>
              <a:path w="4128022" h="437161">
                <a:moveTo>
                  <a:pt x="0" y="0"/>
                </a:moveTo>
                <a:lnTo>
                  <a:pt x="4128022" y="0"/>
                </a:lnTo>
                <a:lnTo>
                  <a:pt x="4128022" y="437161"/>
                </a:lnTo>
                <a:lnTo>
                  <a:pt x="0" y="437161"/>
                </a:lnTo>
                <a:lnTo>
                  <a:pt x="0" y="0"/>
                </a:lnTo>
                <a:close/>
              </a:path>
            </a:pathLst>
          </a:custGeom>
          <a:blipFill>
            <a:blip r:embed="rId2"/>
            <a:stretch>
              <a:fillRect t="-86495"/>
            </a:stretch>
          </a:blipFill>
        </p:spPr>
      </p:sp>
      <p:grpSp>
        <p:nvGrpSpPr>
          <p:cNvPr id="7" name="Group 7"/>
          <p:cNvGrpSpPr/>
          <p:nvPr/>
        </p:nvGrpSpPr>
        <p:grpSpPr>
          <a:xfrm>
            <a:off x="2372636" y="3284766"/>
            <a:ext cx="14886664" cy="6133289"/>
            <a:chOff x="0" y="0"/>
            <a:chExt cx="4631651" cy="1908235"/>
          </a:xfrm>
        </p:grpSpPr>
        <p:sp>
          <p:nvSpPr>
            <p:cNvPr id="8" name="Freeform 8"/>
            <p:cNvSpPr/>
            <p:nvPr/>
          </p:nvSpPr>
          <p:spPr>
            <a:xfrm>
              <a:off x="0" y="0"/>
              <a:ext cx="4631651" cy="1908235"/>
            </a:xfrm>
            <a:custGeom>
              <a:avLst/>
              <a:gdLst/>
              <a:ahLst/>
              <a:cxnLst/>
              <a:rect l="l" t="t" r="r" b="b"/>
              <a:pathLst>
                <a:path w="4631651" h="1908235">
                  <a:moveTo>
                    <a:pt x="0" y="0"/>
                  </a:moveTo>
                  <a:lnTo>
                    <a:pt x="4631651" y="0"/>
                  </a:lnTo>
                  <a:lnTo>
                    <a:pt x="4631651" y="1908235"/>
                  </a:lnTo>
                  <a:lnTo>
                    <a:pt x="0" y="1908235"/>
                  </a:lnTo>
                  <a:close/>
                </a:path>
              </a:pathLst>
            </a:custGeom>
            <a:solidFill>
              <a:srgbClr val="1A1A1A"/>
            </a:solidFill>
          </p:spPr>
        </p:sp>
        <p:sp>
          <p:nvSpPr>
            <p:cNvPr id="9" name="TextBox 9"/>
            <p:cNvSpPr txBox="1"/>
            <p:nvPr/>
          </p:nvSpPr>
          <p:spPr>
            <a:xfrm>
              <a:off x="0" y="-57150"/>
              <a:ext cx="4631651" cy="1965385"/>
            </a:xfrm>
            <a:prstGeom prst="rect">
              <a:avLst/>
            </a:prstGeom>
          </p:spPr>
          <p:txBody>
            <a:bodyPr lIns="50800" tIns="50800" rIns="50800" bIns="50800" rtlCol="0" anchor="ctr"/>
            <a:lstStyle/>
            <a:p>
              <a:pPr marL="0" lvl="0" indent="0" algn="ctr">
                <a:lnSpc>
                  <a:spcPts val="4114"/>
                </a:lnSpc>
                <a:spcBef>
                  <a:spcPct val="0"/>
                </a:spcBef>
              </a:pPr>
              <a:endParaRPr/>
            </a:p>
          </p:txBody>
        </p:sp>
      </p:grpSp>
      <p:grpSp>
        <p:nvGrpSpPr>
          <p:cNvPr id="10" name="Group 10"/>
          <p:cNvGrpSpPr/>
          <p:nvPr/>
        </p:nvGrpSpPr>
        <p:grpSpPr>
          <a:xfrm>
            <a:off x="542758" y="133771"/>
            <a:ext cx="2049168" cy="2049168"/>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A1A1A"/>
            </a:solidFill>
          </p:spPr>
        </p:sp>
        <p:sp>
          <p:nvSpPr>
            <p:cNvPr id="12" name="TextBox 12"/>
            <p:cNvSpPr txBox="1"/>
            <p:nvPr/>
          </p:nvSpPr>
          <p:spPr>
            <a:xfrm>
              <a:off x="76200" y="19050"/>
              <a:ext cx="660400" cy="717550"/>
            </a:xfrm>
            <a:prstGeom prst="rect">
              <a:avLst/>
            </a:prstGeom>
          </p:spPr>
          <p:txBody>
            <a:bodyPr lIns="50800" tIns="50800" rIns="50800" bIns="50800" rtlCol="0" anchor="ctr"/>
            <a:lstStyle/>
            <a:p>
              <a:pPr marL="0" lvl="0" indent="0" algn="ctr">
                <a:lnSpc>
                  <a:spcPts val="4114"/>
                </a:lnSpc>
                <a:spcBef>
                  <a:spcPct val="0"/>
                </a:spcBef>
              </a:pPr>
              <a:endParaRPr/>
            </a:p>
          </p:txBody>
        </p:sp>
      </p:grpSp>
      <p:sp>
        <p:nvSpPr>
          <p:cNvPr id="13" name="Freeform 13"/>
          <p:cNvSpPr/>
          <p:nvPr/>
        </p:nvSpPr>
        <p:spPr>
          <a:xfrm>
            <a:off x="961491" y="497208"/>
            <a:ext cx="1211702" cy="1322294"/>
          </a:xfrm>
          <a:custGeom>
            <a:avLst/>
            <a:gdLst/>
            <a:ahLst/>
            <a:cxnLst/>
            <a:rect l="l" t="t" r="r" b="b"/>
            <a:pathLst>
              <a:path w="1211702" h="1322294">
                <a:moveTo>
                  <a:pt x="0" y="0"/>
                </a:moveTo>
                <a:lnTo>
                  <a:pt x="1211702" y="0"/>
                </a:lnTo>
                <a:lnTo>
                  <a:pt x="1211702" y="1322294"/>
                </a:lnTo>
                <a:lnTo>
                  <a:pt x="0" y="13222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TextBox 14"/>
          <p:cNvSpPr txBox="1"/>
          <p:nvPr/>
        </p:nvSpPr>
        <p:spPr>
          <a:xfrm>
            <a:off x="2274468" y="280324"/>
            <a:ext cx="13617940" cy="1594138"/>
          </a:xfrm>
          <a:prstGeom prst="rect">
            <a:avLst/>
          </a:prstGeom>
        </p:spPr>
        <p:txBody>
          <a:bodyPr lIns="0" tIns="0" rIns="0" bIns="0" rtlCol="0" anchor="t">
            <a:spAutoFit/>
          </a:bodyPr>
          <a:lstStyle/>
          <a:p>
            <a:pPr marL="0" lvl="0" indent="0" algn="ctr">
              <a:lnSpc>
                <a:spcPts val="13015"/>
              </a:lnSpc>
              <a:spcBef>
                <a:spcPct val="0"/>
              </a:spcBef>
            </a:pPr>
            <a:r>
              <a:rPr lang="en-US" sz="9431" spc="924">
                <a:solidFill>
                  <a:srgbClr val="231F20"/>
                </a:solidFill>
                <a:latin typeface="Libre Baskerville"/>
              </a:rPr>
              <a:t>REFERENCES</a:t>
            </a:r>
          </a:p>
        </p:txBody>
      </p:sp>
      <p:sp>
        <p:nvSpPr>
          <p:cNvPr id="15" name="TextBox 15"/>
          <p:cNvSpPr txBox="1"/>
          <p:nvPr/>
        </p:nvSpPr>
        <p:spPr>
          <a:xfrm>
            <a:off x="1926586" y="3459986"/>
            <a:ext cx="15332714" cy="5812353"/>
          </a:xfrm>
          <a:prstGeom prst="rect">
            <a:avLst/>
          </a:prstGeom>
        </p:spPr>
        <p:txBody>
          <a:bodyPr lIns="0" tIns="0" rIns="0" bIns="0" rtlCol="0" anchor="t">
            <a:spAutoFit/>
          </a:bodyPr>
          <a:lstStyle/>
          <a:p>
            <a:pPr algn="ctr">
              <a:lnSpc>
                <a:spcPts val="2748"/>
              </a:lnSpc>
            </a:pPr>
            <a:r>
              <a:rPr lang="en-US" sz="1991" spc="195" dirty="0">
                <a:solidFill>
                  <a:srgbClr val="EFEFEF"/>
                </a:solidFill>
                <a:latin typeface="Libre Baskerville"/>
              </a:rPr>
              <a:t>                 </a:t>
            </a: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1.NumPy</a:t>
            </a:r>
            <a:r>
              <a:rPr lang="en-US" sz="1991" spc="195" dirty="0">
                <a:solidFill>
                  <a:srgbClr val="EFEFEF"/>
                </a:solidFill>
                <a:latin typeface="Libre Baskerville Bold"/>
              </a:rPr>
              <a:t>                  :  </a:t>
            </a:r>
            <a:r>
              <a:rPr lang="en-US" sz="1991" u="sng" spc="195" dirty="0">
                <a:solidFill>
                  <a:srgbClr val="EFEFEF"/>
                </a:solidFill>
                <a:latin typeface="Libre Baskerville"/>
                <a:hlinkClick r:id="rId5" action="ppaction://hlinksldjump"/>
              </a:rPr>
              <a:t>https://numpy.org/</a:t>
            </a:r>
            <a:r>
              <a:rPr lang="en-US" sz="1991" spc="195" dirty="0">
                <a:solidFill>
                  <a:srgbClr val="EFEFEF"/>
                </a:solidFill>
                <a:latin typeface="Libre Baskerville"/>
              </a:rPr>
              <a:t>                                                                                                                </a:t>
            </a:r>
          </a:p>
          <a:p>
            <a:pPr algn="just">
              <a:lnSpc>
                <a:spcPts val="2748"/>
              </a:lnSpc>
            </a:pPr>
            <a:r>
              <a:rPr lang="en-US" sz="1991" spc="195" dirty="0">
                <a:solidFill>
                  <a:srgbClr val="EFEFEF"/>
                </a:solidFill>
                <a:latin typeface="DM Sans"/>
              </a:rPr>
              <a:t> </a:t>
            </a:r>
          </a:p>
          <a:p>
            <a:pPr algn="just">
              <a:lnSpc>
                <a:spcPts val="2748"/>
              </a:lnSpc>
            </a:pPr>
            <a:r>
              <a:rPr lang="en-US" sz="1991" spc="195" dirty="0">
                <a:solidFill>
                  <a:srgbClr val="EFEFEF"/>
                </a:solidFill>
                <a:latin typeface="Libre Baskerville Bold"/>
              </a:rPr>
              <a:t>        </a:t>
            </a:r>
            <a:r>
              <a:rPr lang="en-US" sz="1991" u="sng" spc="195" dirty="0">
                <a:solidFill>
                  <a:srgbClr val="EFEFEF"/>
                </a:solidFill>
                <a:latin typeface="Libre Baskerville Bold"/>
              </a:rPr>
              <a:t>2.TensorFlow</a:t>
            </a:r>
            <a:r>
              <a:rPr lang="en-US" sz="1991" spc="195" dirty="0">
                <a:solidFill>
                  <a:srgbClr val="EFEFEF"/>
                </a:solidFill>
                <a:latin typeface="Libre Baskerville Bold"/>
              </a:rPr>
              <a:t> </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https://www.tensorflow.org/</a:t>
            </a:r>
            <a:r>
              <a:rPr lang="en-US" sz="1991" spc="195" dirty="0">
                <a:solidFill>
                  <a:srgbClr val="EFEFEF"/>
                </a:solidFill>
                <a:latin typeface="Libre Baskerville"/>
              </a:rPr>
              <a:t>                                                             </a:t>
            </a:r>
          </a:p>
          <a:p>
            <a:pPr algn="just">
              <a:lnSpc>
                <a:spcPts val="2748"/>
              </a:lnSpc>
            </a:pPr>
            <a:endParaRPr lang="en-US" sz="1991" spc="195" dirty="0">
              <a:solidFill>
                <a:srgbClr val="EFEFEF"/>
              </a:solidFill>
              <a:latin typeface="Libre Baskerville"/>
            </a:endParaRP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3.Keras</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https://keras.io/</a:t>
            </a:r>
            <a:r>
              <a:rPr lang="en-US" sz="1991" spc="195" dirty="0">
                <a:solidFill>
                  <a:srgbClr val="EFEFEF"/>
                </a:solidFill>
                <a:latin typeface="Libre Baskerville"/>
              </a:rPr>
              <a:t>                                                                                              </a:t>
            </a:r>
          </a:p>
          <a:p>
            <a:pPr algn="just">
              <a:lnSpc>
                <a:spcPts val="2748"/>
              </a:lnSpc>
            </a:pPr>
            <a:endParaRPr lang="en-US" sz="1991" spc="195" dirty="0">
              <a:solidFill>
                <a:srgbClr val="EFEFEF"/>
              </a:solidFill>
              <a:latin typeface="Libre Baskerville"/>
            </a:endParaRP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4.scikit-learn (</a:t>
            </a:r>
            <a:r>
              <a:rPr lang="en-US" sz="1991" u="sng" spc="195" dirty="0" err="1">
                <a:solidFill>
                  <a:srgbClr val="EFEFEF"/>
                </a:solidFill>
                <a:latin typeface="Libre Baskerville Bold"/>
              </a:rPr>
              <a:t>sklearn</a:t>
            </a:r>
            <a:r>
              <a:rPr lang="en-US" sz="1991" u="sng" spc="195" dirty="0">
                <a:solidFill>
                  <a:srgbClr val="EFEFEF"/>
                </a:solidFill>
                <a:latin typeface="Libre Baskerville Bold"/>
              </a:rPr>
              <a:t>)</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https://scikit-learn.org/stable/</a:t>
            </a:r>
            <a:r>
              <a:rPr lang="en-US" sz="1991" spc="195" dirty="0">
                <a:solidFill>
                  <a:srgbClr val="EFEFEF"/>
                </a:solidFill>
                <a:latin typeface="Libre Baskerville"/>
              </a:rPr>
              <a:t>                                        </a:t>
            </a:r>
          </a:p>
          <a:p>
            <a:pPr algn="just">
              <a:lnSpc>
                <a:spcPts val="2748"/>
              </a:lnSpc>
            </a:pPr>
            <a:r>
              <a:rPr lang="en-US" sz="1991" spc="195" dirty="0">
                <a:solidFill>
                  <a:srgbClr val="EFEFEF"/>
                </a:solidFill>
                <a:latin typeface="Libre Baskerville"/>
              </a:rPr>
              <a:t> </a:t>
            </a:r>
          </a:p>
          <a:p>
            <a:pPr algn="just">
              <a:lnSpc>
                <a:spcPts val="2748"/>
              </a:lnSpc>
            </a:pPr>
            <a:r>
              <a:rPr lang="en-US" sz="1991" spc="195" dirty="0">
                <a:solidFill>
                  <a:srgbClr val="EFEFEF"/>
                </a:solidFill>
                <a:latin typeface="Libre Baskerville"/>
              </a:rPr>
              <a:t>   </a:t>
            </a:r>
            <a:r>
              <a:rPr lang="en-US" sz="1991" spc="195" dirty="0">
                <a:solidFill>
                  <a:srgbClr val="EFEFEF"/>
                </a:solidFill>
                <a:latin typeface="Libre Baskerville Bold"/>
              </a:rPr>
              <a:t>     </a:t>
            </a:r>
            <a:r>
              <a:rPr lang="en-US" sz="1991" u="sng" spc="195" dirty="0">
                <a:solidFill>
                  <a:srgbClr val="EFEFEF"/>
                </a:solidFill>
                <a:latin typeface="Libre Baskerville Bold"/>
              </a:rPr>
              <a:t>5.NLTK (Natural Language Toolkit)</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 https://www.nltk.org/</a:t>
            </a:r>
            <a:r>
              <a:rPr lang="en-US" sz="1991" spc="195" dirty="0">
                <a:solidFill>
                  <a:srgbClr val="EFEFEF"/>
                </a:solidFill>
                <a:latin typeface="Libre Baskerville"/>
              </a:rPr>
              <a:t>                                  </a:t>
            </a:r>
          </a:p>
          <a:p>
            <a:pPr algn="just">
              <a:lnSpc>
                <a:spcPts val="2748"/>
              </a:lnSpc>
            </a:pPr>
            <a:endParaRPr lang="en-US" sz="1991" spc="195" dirty="0">
              <a:solidFill>
                <a:srgbClr val="EFEFEF"/>
              </a:solidFill>
              <a:latin typeface="Libre Baskerville"/>
            </a:endParaRP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6.Keras Tuner</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https://keras.io/keras_tuner/</a:t>
            </a:r>
            <a:r>
              <a:rPr lang="en-US" sz="1991" spc="195" dirty="0">
                <a:solidFill>
                  <a:srgbClr val="EFEFEF"/>
                </a:solidFill>
                <a:latin typeface="Libre Baskerville"/>
              </a:rPr>
              <a:t>                                               </a:t>
            </a:r>
          </a:p>
          <a:p>
            <a:pPr algn="just">
              <a:lnSpc>
                <a:spcPts val="2748"/>
              </a:lnSpc>
            </a:pPr>
            <a:r>
              <a:rPr lang="en-US" sz="1991" spc="195" dirty="0">
                <a:solidFill>
                  <a:srgbClr val="EFEFEF"/>
                </a:solidFill>
                <a:latin typeface="Libre Baskerville"/>
              </a:rPr>
              <a:t> </a:t>
            </a: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7.Pickle (Python's standard library)</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https://docs.python.org/3/library/pickle.html</a:t>
            </a:r>
            <a:r>
              <a:rPr lang="en-US" sz="1991" spc="195" dirty="0">
                <a:solidFill>
                  <a:srgbClr val="EFEFEF"/>
                </a:solidFill>
                <a:latin typeface="Libre Baskerville"/>
              </a:rPr>
              <a:t> </a:t>
            </a:r>
          </a:p>
          <a:p>
            <a:pPr algn="just">
              <a:lnSpc>
                <a:spcPts val="2748"/>
              </a:lnSpc>
            </a:pPr>
            <a:endParaRPr lang="en-US" sz="1991" spc="195" dirty="0">
              <a:solidFill>
                <a:srgbClr val="EFEFEF"/>
              </a:solidFill>
              <a:latin typeface="Libre Baskerville"/>
            </a:endParaRPr>
          </a:p>
          <a:p>
            <a:pPr algn="just">
              <a:lnSpc>
                <a:spcPts val="2748"/>
              </a:lnSpc>
            </a:pPr>
            <a:r>
              <a:rPr lang="en-US" sz="1991" spc="195" dirty="0">
                <a:solidFill>
                  <a:srgbClr val="EFEFEF"/>
                </a:solidFill>
                <a:latin typeface="Libre Baskerville"/>
              </a:rPr>
              <a:t>        </a:t>
            </a:r>
            <a:r>
              <a:rPr lang="en-US" sz="1991" u="sng" spc="195" dirty="0">
                <a:solidFill>
                  <a:srgbClr val="EFEFEF"/>
                </a:solidFill>
                <a:latin typeface="Libre Baskerville Bold"/>
              </a:rPr>
              <a:t>8.Django</a:t>
            </a:r>
            <a:r>
              <a:rPr lang="en-US" sz="1991" spc="195" dirty="0">
                <a:solidFill>
                  <a:srgbClr val="EFEFEF"/>
                </a:solidFill>
                <a:latin typeface="Libre Baskerville"/>
              </a:rPr>
              <a:t>     :        </a:t>
            </a:r>
            <a:r>
              <a:rPr lang="en-US" sz="1991" u="sng" spc="195" dirty="0">
                <a:solidFill>
                  <a:srgbClr val="EFEFEF"/>
                </a:solidFill>
                <a:latin typeface="Libre Baskerville"/>
                <a:hlinkClick r:id="rId5" action="ppaction://hlinksldjump"/>
              </a:rPr>
              <a:t>https://www.djangoproject.com/</a:t>
            </a:r>
            <a:r>
              <a:rPr lang="en-US" sz="1991" spc="195" dirty="0">
                <a:solidFill>
                  <a:srgbClr val="EFEFEF"/>
                </a:solidFill>
                <a:latin typeface="Libre Baskerville"/>
              </a:rPr>
              <a:t>                                                            </a:t>
            </a:r>
          </a:p>
          <a:p>
            <a:pPr algn="ctr">
              <a:lnSpc>
                <a:spcPts val="2748"/>
              </a:lnSpc>
            </a:pPr>
            <a:endParaRPr lang="en-US" sz="1991" spc="195" dirty="0">
              <a:solidFill>
                <a:srgbClr val="EFEFEF"/>
              </a:solidFill>
              <a:latin typeface="Libre Baskerville"/>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TextBox 2"/>
          <p:cNvSpPr txBox="1"/>
          <p:nvPr/>
        </p:nvSpPr>
        <p:spPr>
          <a:xfrm>
            <a:off x="2503145" y="3406761"/>
            <a:ext cx="13281710" cy="3063902"/>
          </a:xfrm>
          <a:prstGeom prst="rect">
            <a:avLst/>
          </a:prstGeom>
        </p:spPr>
        <p:txBody>
          <a:bodyPr lIns="0" tIns="0" rIns="0" bIns="0" rtlCol="0" anchor="t">
            <a:spAutoFit/>
          </a:bodyPr>
          <a:lstStyle/>
          <a:p>
            <a:pPr marL="0" lvl="0" indent="0" algn="ctr">
              <a:lnSpc>
                <a:spcPts val="24429"/>
              </a:lnSpc>
              <a:spcBef>
                <a:spcPct val="0"/>
              </a:spcBef>
            </a:pPr>
            <a:r>
              <a:rPr lang="en-US" sz="17449">
                <a:solidFill>
                  <a:srgbClr val="000000"/>
                </a:solidFill>
                <a:latin typeface="Arimo"/>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3" name="Group 3"/>
          <p:cNvGrpSpPr/>
          <p:nvPr/>
        </p:nvGrpSpPr>
        <p:grpSpPr>
          <a:xfrm>
            <a:off x="5019320" y="2129087"/>
            <a:ext cx="1400485" cy="6303426"/>
            <a:chOff x="0" y="0"/>
            <a:chExt cx="368852" cy="1660162"/>
          </a:xfrm>
        </p:grpSpPr>
        <p:sp>
          <p:nvSpPr>
            <p:cNvPr id="4" name="Freeform 4"/>
            <p:cNvSpPr/>
            <p:nvPr/>
          </p:nvSpPr>
          <p:spPr>
            <a:xfrm>
              <a:off x="0" y="0"/>
              <a:ext cx="368852" cy="1660162"/>
            </a:xfrm>
            <a:custGeom>
              <a:avLst/>
              <a:gdLst/>
              <a:ahLst/>
              <a:cxnLst/>
              <a:rect l="l" t="t" r="r" b="b"/>
              <a:pathLst>
                <a:path w="368852" h="1660162">
                  <a:moveTo>
                    <a:pt x="0" y="0"/>
                  </a:moveTo>
                  <a:lnTo>
                    <a:pt x="368852" y="0"/>
                  </a:lnTo>
                  <a:lnTo>
                    <a:pt x="368852" y="1660162"/>
                  </a:lnTo>
                  <a:lnTo>
                    <a:pt x="0" y="1660162"/>
                  </a:lnTo>
                  <a:close/>
                </a:path>
              </a:pathLst>
            </a:custGeom>
            <a:solidFill>
              <a:srgbClr val="CCCCCC"/>
            </a:solidFill>
          </p:spPr>
        </p:sp>
        <p:sp>
          <p:nvSpPr>
            <p:cNvPr id="5" name="TextBox 5"/>
            <p:cNvSpPr txBox="1"/>
            <p:nvPr/>
          </p:nvSpPr>
          <p:spPr>
            <a:xfrm>
              <a:off x="0" y="-19050"/>
              <a:ext cx="368852" cy="1679212"/>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5019320" y="294044"/>
            <a:ext cx="7416941" cy="1518696"/>
          </a:xfrm>
          <a:prstGeom prst="rect">
            <a:avLst/>
          </a:prstGeom>
        </p:spPr>
        <p:txBody>
          <a:bodyPr lIns="0" tIns="0" rIns="0" bIns="0" rtlCol="0" anchor="t">
            <a:spAutoFit/>
          </a:bodyPr>
          <a:lstStyle/>
          <a:p>
            <a:pPr algn="ctr">
              <a:lnSpc>
                <a:spcPts val="12395"/>
              </a:lnSpc>
            </a:pPr>
            <a:r>
              <a:rPr lang="en-US" sz="8982" spc="880">
                <a:solidFill>
                  <a:srgbClr val="231F20"/>
                </a:solidFill>
                <a:latin typeface="DM Sans Bold"/>
              </a:rPr>
              <a:t>AGENDA</a:t>
            </a:r>
          </a:p>
        </p:txBody>
      </p:sp>
      <p:sp>
        <p:nvSpPr>
          <p:cNvPr id="8" name="TextBox 8"/>
          <p:cNvSpPr txBox="1"/>
          <p:nvPr/>
        </p:nvSpPr>
        <p:spPr>
          <a:xfrm>
            <a:off x="5250954" y="244115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01</a:t>
            </a:r>
          </a:p>
        </p:txBody>
      </p:sp>
      <p:sp>
        <p:nvSpPr>
          <p:cNvPr id="9" name="TextBox 9"/>
          <p:cNvSpPr txBox="1"/>
          <p:nvPr/>
        </p:nvSpPr>
        <p:spPr>
          <a:xfrm>
            <a:off x="5250954" y="318671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02</a:t>
            </a:r>
          </a:p>
        </p:txBody>
      </p:sp>
      <p:sp>
        <p:nvSpPr>
          <p:cNvPr id="10" name="TextBox 10"/>
          <p:cNvSpPr txBox="1"/>
          <p:nvPr/>
        </p:nvSpPr>
        <p:spPr>
          <a:xfrm>
            <a:off x="5250954" y="392966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03</a:t>
            </a:r>
          </a:p>
        </p:txBody>
      </p:sp>
      <p:sp>
        <p:nvSpPr>
          <p:cNvPr id="11" name="TextBox 11"/>
          <p:cNvSpPr txBox="1"/>
          <p:nvPr/>
        </p:nvSpPr>
        <p:spPr>
          <a:xfrm>
            <a:off x="5250954" y="467261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04</a:t>
            </a:r>
          </a:p>
        </p:txBody>
      </p:sp>
      <p:sp>
        <p:nvSpPr>
          <p:cNvPr id="12" name="TextBox 12"/>
          <p:cNvSpPr txBox="1"/>
          <p:nvPr/>
        </p:nvSpPr>
        <p:spPr>
          <a:xfrm>
            <a:off x="5231353" y="541556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05</a:t>
            </a:r>
          </a:p>
        </p:txBody>
      </p:sp>
      <p:sp>
        <p:nvSpPr>
          <p:cNvPr id="13" name="TextBox 13"/>
          <p:cNvSpPr txBox="1"/>
          <p:nvPr/>
        </p:nvSpPr>
        <p:spPr>
          <a:xfrm>
            <a:off x="5250954" y="6158514"/>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06</a:t>
            </a:r>
          </a:p>
        </p:txBody>
      </p:sp>
      <p:sp>
        <p:nvSpPr>
          <p:cNvPr id="14" name="TextBox 14"/>
          <p:cNvSpPr txBox="1"/>
          <p:nvPr/>
        </p:nvSpPr>
        <p:spPr>
          <a:xfrm>
            <a:off x="6607430" y="2537231"/>
            <a:ext cx="5790503" cy="418548"/>
          </a:xfrm>
          <a:prstGeom prst="rect">
            <a:avLst/>
          </a:prstGeom>
        </p:spPr>
        <p:txBody>
          <a:bodyPr lIns="0" tIns="0" rIns="0" bIns="0" rtlCol="0" anchor="t">
            <a:spAutoFit/>
          </a:bodyPr>
          <a:lstStyle/>
          <a:p>
            <a:pPr>
              <a:lnSpc>
                <a:spcPts val="3483"/>
              </a:lnSpc>
            </a:pPr>
            <a:r>
              <a:rPr lang="en-US" sz="2524" spc="247">
                <a:solidFill>
                  <a:srgbClr val="231F20"/>
                </a:solidFill>
                <a:latin typeface="DM Sans Bold"/>
              </a:rPr>
              <a:t>PROBLEM STATEMENT</a:t>
            </a:r>
          </a:p>
        </p:txBody>
      </p:sp>
      <p:sp>
        <p:nvSpPr>
          <p:cNvPr id="15" name="TextBox 15"/>
          <p:cNvSpPr txBox="1"/>
          <p:nvPr/>
        </p:nvSpPr>
        <p:spPr>
          <a:xfrm>
            <a:off x="6607430" y="3282239"/>
            <a:ext cx="6076629" cy="418548"/>
          </a:xfrm>
          <a:prstGeom prst="rect">
            <a:avLst/>
          </a:prstGeom>
        </p:spPr>
        <p:txBody>
          <a:bodyPr lIns="0" tIns="0" rIns="0" bIns="0" rtlCol="0" anchor="t">
            <a:spAutoFit/>
          </a:bodyPr>
          <a:lstStyle/>
          <a:p>
            <a:pPr>
              <a:lnSpc>
                <a:spcPts val="3483"/>
              </a:lnSpc>
            </a:pPr>
            <a:r>
              <a:rPr lang="en-US" sz="2524" spc="247">
                <a:solidFill>
                  <a:srgbClr val="231F20"/>
                </a:solidFill>
                <a:latin typeface="DM Sans Bold"/>
              </a:rPr>
              <a:t>PROPOSED SYSTEM/SOLUTION</a:t>
            </a:r>
          </a:p>
        </p:txBody>
      </p:sp>
      <p:sp>
        <p:nvSpPr>
          <p:cNvPr id="16" name="TextBox 16"/>
          <p:cNvSpPr txBox="1"/>
          <p:nvPr/>
        </p:nvSpPr>
        <p:spPr>
          <a:xfrm>
            <a:off x="6645758" y="4013395"/>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SYSTEM RECQUIRMENTS</a:t>
            </a:r>
          </a:p>
        </p:txBody>
      </p:sp>
      <p:sp>
        <p:nvSpPr>
          <p:cNvPr id="17" name="TextBox 17"/>
          <p:cNvSpPr txBox="1"/>
          <p:nvPr/>
        </p:nvSpPr>
        <p:spPr>
          <a:xfrm>
            <a:off x="6645758" y="4724952"/>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ALGORITHM AND DEPLOYMENT</a:t>
            </a:r>
          </a:p>
        </p:txBody>
      </p:sp>
      <p:sp>
        <p:nvSpPr>
          <p:cNvPr id="18" name="TextBox 18"/>
          <p:cNvSpPr txBox="1"/>
          <p:nvPr/>
        </p:nvSpPr>
        <p:spPr>
          <a:xfrm>
            <a:off x="6645758" y="5511089"/>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WHO ARE THE END USERS</a:t>
            </a:r>
          </a:p>
        </p:txBody>
      </p:sp>
      <p:sp>
        <p:nvSpPr>
          <p:cNvPr id="19" name="TextBox 19"/>
          <p:cNvSpPr txBox="1"/>
          <p:nvPr/>
        </p:nvSpPr>
        <p:spPr>
          <a:xfrm>
            <a:off x="6607430" y="6301113"/>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RESULT</a:t>
            </a:r>
          </a:p>
        </p:txBody>
      </p:sp>
      <p:sp>
        <p:nvSpPr>
          <p:cNvPr id="20" name="TextBox 20"/>
          <p:cNvSpPr txBox="1"/>
          <p:nvPr/>
        </p:nvSpPr>
        <p:spPr>
          <a:xfrm>
            <a:off x="5231353" y="6853839"/>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07</a:t>
            </a:r>
          </a:p>
        </p:txBody>
      </p:sp>
      <p:sp>
        <p:nvSpPr>
          <p:cNvPr id="21" name="TextBox 21"/>
          <p:cNvSpPr txBox="1"/>
          <p:nvPr/>
        </p:nvSpPr>
        <p:spPr>
          <a:xfrm>
            <a:off x="5231353" y="7596789"/>
            <a:ext cx="937219" cy="652462"/>
          </a:xfrm>
          <a:prstGeom prst="rect">
            <a:avLst/>
          </a:prstGeom>
        </p:spPr>
        <p:txBody>
          <a:bodyPr lIns="0" tIns="0" rIns="0" bIns="0" rtlCol="0" anchor="t">
            <a:spAutoFit/>
          </a:bodyPr>
          <a:lstStyle/>
          <a:p>
            <a:pPr algn="ctr">
              <a:lnSpc>
                <a:spcPts val="5126"/>
              </a:lnSpc>
            </a:pPr>
            <a:r>
              <a:rPr lang="en-US" sz="4271">
                <a:solidFill>
                  <a:srgbClr val="363636"/>
                </a:solidFill>
                <a:latin typeface="Lora Bold Italics"/>
              </a:rPr>
              <a:t>08</a:t>
            </a:r>
          </a:p>
        </p:txBody>
      </p:sp>
      <p:sp>
        <p:nvSpPr>
          <p:cNvPr id="22" name="TextBox 22"/>
          <p:cNvSpPr txBox="1"/>
          <p:nvPr/>
        </p:nvSpPr>
        <p:spPr>
          <a:xfrm>
            <a:off x="6607430" y="6949364"/>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CONCLUSION</a:t>
            </a:r>
          </a:p>
        </p:txBody>
      </p:sp>
      <p:sp>
        <p:nvSpPr>
          <p:cNvPr id="23" name="TextBox 23"/>
          <p:cNvSpPr txBox="1"/>
          <p:nvPr/>
        </p:nvSpPr>
        <p:spPr>
          <a:xfrm>
            <a:off x="6645758" y="7739388"/>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Bold"/>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13662994" y="337474"/>
            <a:ext cx="4296549" cy="9570246"/>
            <a:chOff x="0" y="0"/>
            <a:chExt cx="1131601" cy="2520559"/>
          </a:xfrm>
        </p:grpSpPr>
        <p:sp>
          <p:nvSpPr>
            <p:cNvPr id="4" name="Freeform 4"/>
            <p:cNvSpPr/>
            <p:nvPr/>
          </p:nvSpPr>
          <p:spPr>
            <a:xfrm>
              <a:off x="0" y="0"/>
              <a:ext cx="1131601" cy="2520559"/>
            </a:xfrm>
            <a:custGeom>
              <a:avLst/>
              <a:gdLst/>
              <a:ahLst/>
              <a:cxnLst/>
              <a:rect l="l" t="t" r="r" b="b"/>
              <a:pathLst>
                <a:path w="1131601" h="2520559">
                  <a:moveTo>
                    <a:pt x="0" y="0"/>
                  </a:moveTo>
                  <a:lnTo>
                    <a:pt x="1131601" y="0"/>
                  </a:lnTo>
                  <a:lnTo>
                    <a:pt x="1131601" y="2520559"/>
                  </a:lnTo>
                  <a:lnTo>
                    <a:pt x="0" y="2520559"/>
                  </a:lnTo>
                  <a:close/>
                </a:path>
              </a:pathLst>
            </a:custGeom>
            <a:solidFill>
              <a:srgbClr val="CCCCCC"/>
            </a:solidFill>
          </p:spPr>
        </p:sp>
        <p:sp>
          <p:nvSpPr>
            <p:cNvPr id="5" name="TextBox 5"/>
            <p:cNvSpPr txBox="1"/>
            <p:nvPr/>
          </p:nvSpPr>
          <p:spPr>
            <a:xfrm>
              <a:off x="0" y="-19050"/>
              <a:ext cx="1131601" cy="2539609"/>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a:off x="2142191" y="4828880"/>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3"/>
            <a:stretch>
              <a:fillRect t="-86495"/>
            </a:stretch>
          </a:blipFill>
        </p:spPr>
      </p:sp>
      <p:sp>
        <p:nvSpPr>
          <p:cNvPr id="7" name="Freeform 7"/>
          <p:cNvSpPr/>
          <p:nvPr/>
        </p:nvSpPr>
        <p:spPr>
          <a:xfrm>
            <a:off x="10758785" y="1049603"/>
            <a:ext cx="6176060" cy="8208697"/>
          </a:xfrm>
          <a:custGeom>
            <a:avLst/>
            <a:gdLst/>
            <a:ahLst/>
            <a:cxnLst/>
            <a:rect l="l" t="t" r="r" b="b"/>
            <a:pathLst>
              <a:path w="6176060" h="8208697">
                <a:moveTo>
                  <a:pt x="0" y="0"/>
                </a:moveTo>
                <a:lnTo>
                  <a:pt x="6176060" y="0"/>
                </a:lnTo>
                <a:lnTo>
                  <a:pt x="6176060" y="8208697"/>
                </a:lnTo>
                <a:lnTo>
                  <a:pt x="0" y="8208697"/>
                </a:lnTo>
                <a:lnTo>
                  <a:pt x="0" y="0"/>
                </a:lnTo>
                <a:close/>
              </a:path>
            </a:pathLst>
          </a:custGeom>
          <a:blipFill>
            <a:blip r:embed="rId4"/>
            <a:stretch>
              <a:fillRect l="-49746" r="-49746"/>
            </a:stretch>
          </a:blipFill>
        </p:spPr>
      </p:sp>
      <p:grpSp>
        <p:nvGrpSpPr>
          <p:cNvPr id="8" name="Group 8"/>
          <p:cNvGrpSpPr/>
          <p:nvPr/>
        </p:nvGrpSpPr>
        <p:grpSpPr>
          <a:xfrm>
            <a:off x="1148742" y="3396305"/>
            <a:ext cx="9610044" cy="4330140"/>
            <a:chOff x="0" y="0"/>
            <a:chExt cx="3682024" cy="1659064"/>
          </a:xfrm>
        </p:grpSpPr>
        <p:sp>
          <p:nvSpPr>
            <p:cNvPr id="9" name="Freeform 9"/>
            <p:cNvSpPr/>
            <p:nvPr/>
          </p:nvSpPr>
          <p:spPr>
            <a:xfrm>
              <a:off x="0" y="0"/>
              <a:ext cx="3682024" cy="1659064"/>
            </a:xfrm>
            <a:custGeom>
              <a:avLst/>
              <a:gdLst/>
              <a:ahLst/>
              <a:cxnLst/>
              <a:rect l="l" t="t" r="r" b="b"/>
              <a:pathLst>
                <a:path w="3682024" h="1659064">
                  <a:moveTo>
                    <a:pt x="0" y="0"/>
                  </a:moveTo>
                  <a:lnTo>
                    <a:pt x="3682024" y="0"/>
                  </a:lnTo>
                  <a:lnTo>
                    <a:pt x="3682024" y="1659064"/>
                  </a:lnTo>
                  <a:lnTo>
                    <a:pt x="0" y="1659064"/>
                  </a:lnTo>
                  <a:close/>
                </a:path>
              </a:pathLst>
            </a:custGeom>
            <a:solidFill>
              <a:srgbClr val="EFEFEF"/>
            </a:solidFill>
          </p:spPr>
        </p:sp>
        <p:sp>
          <p:nvSpPr>
            <p:cNvPr id="10" name="TextBox 10"/>
            <p:cNvSpPr txBox="1"/>
            <p:nvPr/>
          </p:nvSpPr>
          <p:spPr>
            <a:xfrm>
              <a:off x="0" y="-19050"/>
              <a:ext cx="3682024" cy="1678114"/>
            </a:xfrm>
            <a:prstGeom prst="rect">
              <a:avLst/>
            </a:prstGeom>
          </p:spPr>
          <p:txBody>
            <a:bodyPr lIns="50800" tIns="50800" rIns="50800" bIns="50800" rtlCol="0" anchor="ctr"/>
            <a:lstStyle/>
            <a:p>
              <a:pPr algn="ctr">
                <a:lnSpc>
                  <a:spcPts val="2859"/>
                </a:lnSpc>
              </a:pPr>
              <a:endParaRPr/>
            </a:p>
          </p:txBody>
        </p:sp>
      </p:grpSp>
      <p:sp>
        <p:nvSpPr>
          <p:cNvPr id="11" name="Freeform 11"/>
          <p:cNvSpPr/>
          <p:nvPr/>
        </p:nvSpPr>
        <p:spPr>
          <a:xfrm>
            <a:off x="1734970" y="4828880"/>
            <a:ext cx="1156649" cy="1173721"/>
          </a:xfrm>
          <a:custGeom>
            <a:avLst/>
            <a:gdLst/>
            <a:ahLst/>
            <a:cxnLst/>
            <a:rect l="l" t="t" r="r" b="b"/>
            <a:pathLst>
              <a:path w="1156649" h="1173721">
                <a:moveTo>
                  <a:pt x="0" y="0"/>
                </a:moveTo>
                <a:lnTo>
                  <a:pt x="1156649" y="0"/>
                </a:lnTo>
                <a:lnTo>
                  <a:pt x="1156649" y="1173721"/>
                </a:lnTo>
                <a:lnTo>
                  <a:pt x="0" y="11737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a:off x="2142191" y="7210022"/>
            <a:ext cx="9752965" cy="1032847"/>
          </a:xfrm>
          <a:custGeom>
            <a:avLst/>
            <a:gdLst/>
            <a:ahLst/>
            <a:cxnLst/>
            <a:rect l="l" t="t" r="r" b="b"/>
            <a:pathLst>
              <a:path w="9752965" h="1032847">
                <a:moveTo>
                  <a:pt x="0" y="0"/>
                </a:moveTo>
                <a:lnTo>
                  <a:pt x="9752965" y="0"/>
                </a:lnTo>
                <a:lnTo>
                  <a:pt x="9752965" y="1032847"/>
                </a:lnTo>
                <a:lnTo>
                  <a:pt x="0" y="1032847"/>
                </a:lnTo>
                <a:lnTo>
                  <a:pt x="0" y="0"/>
                </a:lnTo>
                <a:close/>
              </a:path>
            </a:pathLst>
          </a:custGeom>
          <a:blipFill>
            <a:blip r:embed="rId3"/>
            <a:stretch>
              <a:fillRect t="-86495"/>
            </a:stretch>
          </a:blipFill>
        </p:spPr>
      </p:sp>
      <p:sp>
        <p:nvSpPr>
          <p:cNvPr id="14" name="Freeform 14"/>
          <p:cNvSpPr/>
          <p:nvPr/>
        </p:nvSpPr>
        <p:spPr>
          <a:xfrm>
            <a:off x="10758785" y="1049603"/>
            <a:ext cx="6176060" cy="8208697"/>
          </a:xfrm>
          <a:custGeom>
            <a:avLst/>
            <a:gdLst/>
            <a:ahLst/>
            <a:cxnLst/>
            <a:rect l="l" t="t" r="r" b="b"/>
            <a:pathLst>
              <a:path w="6176060" h="8208697">
                <a:moveTo>
                  <a:pt x="0" y="0"/>
                </a:moveTo>
                <a:lnTo>
                  <a:pt x="6176060" y="0"/>
                </a:lnTo>
                <a:lnTo>
                  <a:pt x="6176060" y="8208697"/>
                </a:lnTo>
                <a:lnTo>
                  <a:pt x="0" y="8208697"/>
                </a:lnTo>
                <a:lnTo>
                  <a:pt x="0" y="0"/>
                </a:lnTo>
                <a:close/>
              </a:path>
            </a:pathLst>
          </a:custGeom>
          <a:blipFill>
            <a:blip r:embed="rId7"/>
            <a:stretch>
              <a:fillRect l="-17486" t="-1550" r="-17486"/>
            </a:stretch>
          </a:blipFill>
        </p:spPr>
      </p:sp>
      <p:sp>
        <p:nvSpPr>
          <p:cNvPr id="15" name="TextBox 15"/>
          <p:cNvSpPr txBox="1"/>
          <p:nvPr/>
        </p:nvSpPr>
        <p:spPr>
          <a:xfrm>
            <a:off x="1734970" y="388043"/>
            <a:ext cx="9976507" cy="2517289"/>
          </a:xfrm>
          <a:prstGeom prst="rect">
            <a:avLst/>
          </a:prstGeom>
        </p:spPr>
        <p:txBody>
          <a:bodyPr lIns="0" tIns="0" rIns="0" bIns="0" rtlCol="0" anchor="t">
            <a:spAutoFit/>
          </a:bodyPr>
          <a:lstStyle/>
          <a:p>
            <a:pPr>
              <a:lnSpc>
                <a:spcPts val="10187"/>
              </a:lnSpc>
            </a:pPr>
            <a:r>
              <a:rPr lang="en-US" sz="7382" spc="723">
                <a:solidFill>
                  <a:srgbClr val="231F20"/>
                </a:solidFill>
                <a:latin typeface="Lora Bold"/>
              </a:rPr>
              <a:t>PROBLEM STATEMENT</a:t>
            </a:r>
          </a:p>
        </p:txBody>
      </p:sp>
      <p:sp>
        <p:nvSpPr>
          <p:cNvPr id="16" name="TextBox 16"/>
          <p:cNvSpPr txBox="1"/>
          <p:nvPr/>
        </p:nvSpPr>
        <p:spPr>
          <a:xfrm>
            <a:off x="3259111" y="3172032"/>
            <a:ext cx="7132181" cy="3853504"/>
          </a:xfrm>
          <a:prstGeom prst="rect">
            <a:avLst/>
          </a:prstGeom>
        </p:spPr>
        <p:txBody>
          <a:bodyPr lIns="0" tIns="0" rIns="0" bIns="0" rtlCol="0" anchor="t">
            <a:spAutoFit/>
          </a:bodyPr>
          <a:lstStyle/>
          <a:p>
            <a:pPr>
              <a:lnSpc>
                <a:spcPts val="3050"/>
              </a:lnSpc>
            </a:pPr>
            <a:endParaRPr/>
          </a:p>
          <a:p>
            <a:pPr marL="0" lvl="0" indent="0" algn="l">
              <a:lnSpc>
                <a:spcPts val="3050"/>
              </a:lnSpc>
              <a:spcBef>
                <a:spcPct val="0"/>
              </a:spcBef>
            </a:pPr>
            <a:r>
              <a:rPr lang="en-US" sz="2210" spc="216">
                <a:solidFill>
                  <a:srgbClr val="231F20"/>
                </a:solidFill>
                <a:latin typeface="DM Sans"/>
              </a:rPr>
              <a:t>Addressing the challenges of eCommerce customer support, we've introduced a cutting-edge automated chatbot powered by deep learning methodologies. This innovation revolutionizes customer service by delivering instantaneous, uniform, and budget-friendly support solutions. Our objective is to elevate user satisfaction while optimizing the efficiency of our support operations.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15240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10" name="Group 10"/>
          <p:cNvGrpSpPr/>
          <p:nvPr/>
        </p:nvGrpSpPr>
        <p:grpSpPr>
          <a:xfrm>
            <a:off x="9438311" y="2664119"/>
            <a:ext cx="7369574" cy="636748"/>
            <a:chOff x="0" y="0"/>
            <a:chExt cx="1940958" cy="167703"/>
          </a:xfrm>
        </p:grpSpPr>
        <p:sp>
          <p:nvSpPr>
            <p:cNvPr id="11" name="Freeform 11"/>
            <p:cNvSpPr/>
            <p:nvPr/>
          </p:nvSpPr>
          <p:spPr>
            <a:xfrm>
              <a:off x="0" y="0"/>
              <a:ext cx="1940958" cy="167703"/>
            </a:xfrm>
            <a:custGeom>
              <a:avLst/>
              <a:gdLst/>
              <a:ahLst/>
              <a:cxnLst/>
              <a:rect l="l" t="t" r="r" b="b"/>
              <a:pathLst>
                <a:path w="1940958" h="167703">
                  <a:moveTo>
                    <a:pt x="0" y="0"/>
                  </a:moveTo>
                  <a:lnTo>
                    <a:pt x="1940958" y="0"/>
                  </a:lnTo>
                  <a:lnTo>
                    <a:pt x="1940958" y="167703"/>
                  </a:lnTo>
                  <a:lnTo>
                    <a:pt x="0" y="167703"/>
                  </a:lnTo>
                  <a:close/>
                </a:path>
              </a:pathLst>
            </a:custGeom>
            <a:solidFill>
              <a:srgbClr val="1A1A1A"/>
            </a:solidFill>
          </p:spPr>
        </p:sp>
        <p:sp>
          <p:nvSpPr>
            <p:cNvPr id="12" name="TextBox 12"/>
            <p:cNvSpPr txBox="1"/>
            <p:nvPr/>
          </p:nvSpPr>
          <p:spPr>
            <a:xfrm>
              <a:off x="0" y="-57150"/>
              <a:ext cx="1940958" cy="224853"/>
            </a:xfrm>
            <a:prstGeom prst="rect">
              <a:avLst/>
            </a:prstGeom>
          </p:spPr>
          <p:txBody>
            <a:bodyPr lIns="50800" tIns="50800" rIns="50800" bIns="50800" rtlCol="0" anchor="ctr"/>
            <a:lstStyle/>
            <a:p>
              <a:pPr marL="0" lvl="0" indent="0" algn="ctr">
                <a:lnSpc>
                  <a:spcPts val="4114"/>
                </a:lnSpc>
                <a:spcBef>
                  <a:spcPct val="0"/>
                </a:spcBef>
              </a:pPr>
              <a:r>
                <a:rPr lang="en-US" sz="2981" spc="29" dirty="0">
                  <a:solidFill>
                    <a:srgbClr val="FFFFFF"/>
                  </a:solidFill>
                  <a:latin typeface="DM Sans Bold"/>
                </a:rPr>
                <a:t>CHATBOT ARCHITECTURE DEDIGN</a:t>
              </a:r>
            </a:p>
          </p:txBody>
        </p:sp>
      </p:grpSp>
      <p:sp>
        <p:nvSpPr>
          <p:cNvPr id="13" name="TextBox 13"/>
          <p:cNvSpPr txBox="1"/>
          <p:nvPr/>
        </p:nvSpPr>
        <p:spPr>
          <a:xfrm>
            <a:off x="1028700" y="923925"/>
            <a:ext cx="13992408" cy="1023809"/>
          </a:xfrm>
          <a:prstGeom prst="rect">
            <a:avLst/>
          </a:prstGeom>
        </p:spPr>
        <p:txBody>
          <a:bodyPr lIns="0" tIns="0" rIns="0" bIns="0" rtlCol="0" anchor="t">
            <a:spAutoFit/>
          </a:bodyPr>
          <a:lstStyle/>
          <a:p>
            <a:pPr algn="ctr">
              <a:lnSpc>
                <a:spcPts val="8345"/>
              </a:lnSpc>
            </a:pPr>
            <a:r>
              <a:rPr lang="en-US" sz="6047" spc="320">
                <a:solidFill>
                  <a:srgbClr val="231F20"/>
                </a:solidFill>
                <a:latin typeface="Lora Bold"/>
              </a:rPr>
              <a:t>PROPOSED SYSTEM/SOLUTION</a:t>
            </a:r>
          </a:p>
        </p:txBody>
      </p:sp>
      <p:sp>
        <p:nvSpPr>
          <p:cNvPr id="14" name="TextBox 14"/>
          <p:cNvSpPr txBox="1"/>
          <p:nvPr/>
        </p:nvSpPr>
        <p:spPr>
          <a:xfrm>
            <a:off x="10003129" y="3490068"/>
            <a:ext cx="5998871" cy="2664095"/>
          </a:xfrm>
          <a:prstGeom prst="rect">
            <a:avLst/>
          </a:prstGeom>
        </p:spPr>
        <p:txBody>
          <a:bodyPr lIns="0" tIns="0" rIns="0" bIns="0" rtlCol="0" anchor="t">
            <a:spAutoFit/>
          </a:bodyPr>
          <a:lstStyle/>
          <a:p>
            <a:pPr algn="just">
              <a:lnSpc>
                <a:spcPts val="3050"/>
              </a:lnSpc>
            </a:pPr>
            <a:r>
              <a:rPr lang="en-US" sz="2210" spc="216" dirty="0">
                <a:solidFill>
                  <a:srgbClr val="231F20"/>
                </a:solidFill>
                <a:latin typeface="DM Sans"/>
              </a:rPr>
              <a:t>Design a chatbot architecture using LSTM networks for natural language </a:t>
            </a:r>
          </a:p>
          <a:p>
            <a:pPr algn="just">
              <a:lnSpc>
                <a:spcPts val="3050"/>
              </a:lnSpc>
            </a:pPr>
            <a:r>
              <a:rPr lang="en-US" sz="2210" spc="216" dirty="0">
                <a:solidFill>
                  <a:srgbClr val="231F20"/>
                </a:solidFill>
                <a:latin typeface="DM Sans"/>
              </a:rPr>
              <a:t>processing, complemented by text cleaning, tokenization, and intent classification to deliver precise and relevant responses.</a:t>
            </a:r>
          </a:p>
          <a:p>
            <a:pPr marL="0" lvl="0" indent="0" algn="just">
              <a:lnSpc>
                <a:spcPts val="3050"/>
              </a:lnSpc>
              <a:spcBef>
                <a:spcPct val="0"/>
              </a:spcBef>
            </a:pPr>
            <a:endParaRPr lang="en-US" sz="2210" spc="216" dirty="0">
              <a:solidFill>
                <a:srgbClr val="231F20"/>
              </a:solidFill>
              <a:latin typeface="DM Sans"/>
            </a:endParaRPr>
          </a:p>
        </p:txBody>
      </p:sp>
      <p:grpSp>
        <p:nvGrpSpPr>
          <p:cNvPr id="15" name="Group 15"/>
          <p:cNvGrpSpPr/>
          <p:nvPr/>
        </p:nvGrpSpPr>
        <p:grpSpPr>
          <a:xfrm>
            <a:off x="191594" y="2663373"/>
            <a:ext cx="8499899" cy="636748"/>
            <a:chOff x="0" y="0"/>
            <a:chExt cx="1383169" cy="167703"/>
          </a:xfrm>
        </p:grpSpPr>
        <p:sp>
          <p:nvSpPr>
            <p:cNvPr id="16" name="Freeform 16"/>
            <p:cNvSpPr/>
            <p:nvPr/>
          </p:nvSpPr>
          <p:spPr>
            <a:xfrm>
              <a:off x="0" y="0"/>
              <a:ext cx="1383169" cy="167703"/>
            </a:xfrm>
            <a:custGeom>
              <a:avLst/>
              <a:gdLst/>
              <a:ahLst/>
              <a:cxnLst/>
              <a:rect l="l" t="t" r="r" b="b"/>
              <a:pathLst>
                <a:path w="1383169" h="167703">
                  <a:moveTo>
                    <a:pt x="0" y="0"/>
                  </a:moveTo>
                  <a:lnTo>
                    <a:pt x="1383169" y="0"/>
                  </a:lnTo>
                  <a:lnTo>
                    <a:pt x="1383169" y="167703"/>
                  </a:lnTo>
                  <a:lnTo>
                    <a:pt x="0" y="167703"/>
                  </a:lnTo>
                  <a:close/>
                </a:path>
              </a:pathLst>
            </a:custGeom>
            <a:solidFill>
              <a:srgbClr val="1A1A1A"/>
            </a:solidFill>
          </p:spPr>
        </p:sp>
        <p:sp>
          <p:nvSpPr>
            <p:cNvPr id="17" name="TextBox 17"/>
            <p:cNvSpPr txBox="1"/>
            <p:nvPr/>
          </p:nvSpPr>
          <p:spPr>
            <a:xfrm>
              <a:off x="0" y="-57150"/>
              <a:ext cx="1383169" cy="224853"/>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Bold"/>
                </a:rPr>
                <a:t>DEEP LEARNING MODEL</a:t>
              </a:r>
            </a:p>
          </p:txBody>
        </p:sp>
      </p:grpSp>
      <p:sp>
        <p:nvSpPr>
          <p:cNvPr id="18" name="TextBox 18"/>
          <p:cNvSpPr txBox="1"/>
          <p:nvPr/>
        </p:nvSpPr>
        <p:spPr>
          <a:xfrm>
            <a:off x="838203" y="3490068"/>
            <a:ext cx="7162796" cy="3062570"/>
          </a:xfrm>
          <a:prstGeom prst="rect">
            <a:avLst/>
          </a:prstGeom>
        </p:spPr>
        <p:txBody>
          <a:bodyPr wrap="square" lIns="0" tIns="0" rIns="0" bIns="0" rtlCol="0" anchor="t">
            <a:spAutoFit/>
          </a:bodyPr>
          <a:lstStyle/>
          <a:p>
            <a:pPr algn="ctr">
              <a:lnSpc>
                <a:spcPts val="3049"/>
              </a:lnSpc>
            </a:pPr>
            <a:r>
              <a:rPr lang="en-US" sz="2210" spc="216" dirty="0">
                <a:solidFill>
                  <a:srgbClr val="231F20"/>
                </a:solidFill>
                <a:latin typeface="DM Sans"/>
              </a:rPr>
              <a:t>Utilize LSTM networks to process and understand the   sequential nature of natural    </a:t>
            </a:r>
          </a:p>
          <a:p>
            <a:pPr>
              <a:lnSpc>
                <a:spcPts val="3049"/>
              </a:lnSpc>
            </a:pPr>
            <a:r>
              <a:rPr lang="en-US" sz="2210" spc="216" dirty="0">
                <a:solidFill>
                  <a:srgbClr val="231F20"/>
                </a:solidFill>
                <a:latin typeface="DM Sans"/>
              </a:rPr>
              <a:t>language data effectively. This involves capturing long-term dependencies </a:t>
            </a:r>
            <a:r>
              <a:rPr lang="en-US" sz="2210" spc="216" dirty="0" err="1">
                <a:solidFill>
                  <a:srgbClr val="231F20"/>
                </a:solidFill>
                <a:latin typeface="DM Sans"/>
              </a:rPr>
              <a:t>insequences</a:t>
            </a:r>
            <a:r>
              <a:rPr lang="en-US" sz="2210" spc="216" dirty="0">
                <a:solidFill>
                  <a:srgbClr val="231F20"/>
                </a:solidFill>
                <a:latin typeface="DM Sans"/>
              </a:rPr>
              <a:t>, facilitating the model's understanding and classification of user queries.</a:t>
            </a:r>
          </a:p>
          <a:p>
            <a:pPr marL="0" lvl="0" indent="0" algn="ctr">
              <a:lnSpc>
                <a:spcPts val="3049"/>
              </a:lnSpc>
              <a:spcBef>
                <a:spcPct val="0"/>
              </a:spcBef>
            </a:pPr>
            <a:endParaRPr lang="en-US" sz="2210" spc="216" dirty="0">
              <a:solidFill>
                <a:srgbClr val="231F20"/>
              </a:solidFill>
              <a:latin typeface="DM Sans"/>
            </a:endParaRPr>
          </a:p>
        </p:txBody>
      </p:sp>
      <p:sp>
        <p:nvSpPr>
          <p:cNvPr id="21" name="AutoShape 17">
            <a:extLst>
              <a:ext uri="{FF2B5EF4-FFF2-40B4-BE49-F238E27FC236}">
                <a16:creationId xmlns:a16="http://schemas.microsoft.com/office/drawing/2014/main" id="{C65A6FBB-0102-4A9D-8373-39B785E46515}"/>
              </a:ext>
            </a:extLst>
          </p:cNvPr>
          <p:cNvSpPr/>
          <p:nvPr/>
        </p:nvSpPr>
        <p:spPr>
          <a:xfrm>
            <a:off x="9067800" y="3390900"/>
            <a:ext cx="0" cy="3854700"/>
          </a:xfrm>
          <a:prstGeom prst="line">
            <a:avLst/>
          </a:prstGeom>
          <a:ln w="38100" cap="flat">
            <a:solidFill>
              <a:srgbClr val="000000"/>
            </a:solidFill>
            <a:prstDash val="solid"/>
            <a:headEnd type="none" w="sm" len="sm"/>
            <a:tailEnd type="none" w="sm" len="sm"/>
          </a:ln>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5747514" y="2663373"/>
            <a:ext cx="5761823" cy="711724"/>
            <a:chOff x="0" y="0"/>
            <a:chExt cx="1517517" cy="187450"/>
          </a:xfrm>
        </p:grpSpPr>
        <p:sp>
          <p:nvSpPr>
            <p:cNvPr id="3" name="Freeform 3"/>
            <p:cNvSpPr/>
            <p:nvPr/>
          </p:nvSpPr>
          <p:spPr>
            <a:xfrm>
              <a:off x="0" y="0"/>
              <a:ext cx="1517517" cy="187450"/>
            </a:xfrm>
            <a:custGeom>
              <a:avLst/>
              <a:gdLst/>
              <a:ahLst/>
              <a:cxnLst/>
              <a:rect l="l" t="t" r="r" b="b"/>
              <a:pathLst>
                <a:path w="1517517" h="187450">
                  <a:moveTo>
                    <a:pt x="0" y="0"/>
                  </a:moveTo>
                  <a:lnTo>
                    <a:pt x="1517517" y="0"/>
                  </a:lnTo>
                  <a:lnTo>
                    <a:pt x="1517517" y="187450"/>
                  </a:lnTo>
                  <a:lnTo>
                    <a:pt x="0" y="187450"/>
                  </a:lnTo>
                  <a:close/>
                </a:path>
              </a:pathLst>
            </a:custGeom>
            <a:solidFill>
              <a:srgbClr val="1A1A1A"/>
            </a:solidFill>
          </p:spPr>
        </p:sp>
        <p:sp>
          <p:nvSpPr>
            <p:cNvPr id="4" name="TextBox 4"/>
            <p:cNvSpPr txBox="1"/>
            <p:nvPr/>
          </p:nvSpPr>
          <p:spPr>
            <a:xfrm>
              <a:off x="0" y="-57150"/>
              <a:ext cx="1517517" cy="244600"/>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Lora Bold"/>
                </a:rPr>
                <a:t>HYPER PARAMETER TUNING</a:t>
              </a:r>
            </a:p>
          </p:txBody>
        </p:sp>
      </p:grpSp>
      <p:sp>
        <p:nvSpPr>
          <p:cNvPr id="5" name="TextBox 5"/>
          <p:cNvSpPr txBox="1"/>
          <p:nvPr/>
        </p:nvSpPr>
        <p:spPr>
          <a:xfrm>
            <a:off x="2690154" y="177873"/>
            <a:ext cx="12134040" cy="1928303"/>
          </a:xfrm>
          <a:prstGeom prst="rect">
            <a:avLst/>
          </a:prstGeom>
        </p:spPr>
        <p:txBody>
          <a:bodyPr lIns="0" tIns="0" rIns="0" bIns="0" rtlCol="0" anchor="t">
            <a:spAutoFit/>
          </a:bodyPr>
          <a:lstStyle/>
          <a:p>
            <a:pPr algn="ctr">
              <a:lnSpc>
                <a:spcPts val="7793"/>
              </a:lnSpc>
            </a:pPr>
            <a:r>
              <a:rPr lang="en-US" sz="5647" spc="299">
                <a:solidFill>
                  <a:srgbClr val="231F20"/>
                </a:solidFill>
                <a:latin typeface="Lora Bold"/>
              </a:rPr>
              <a:t>PROPOSED SYSTEM/SOLUTION</a:t>
            </a:r>
          </a:p>
        </p:txBody>
      </p:sp>
      <p:sp>
        <p:nvSpPr>
          <p:cNvPr id="6" name="TextBox 6"/>
          <p:cNvSpPr txBox="1"/>
          <p:nvPr/>
        </p:nvSpPr>
        <p:spPr>
          <a:xfrm>
            <a:off x="12222354" y="3944197"/>
            <a:ext cx="5902952" cy="3078242"/>
          </a:xfrm>
          <a:prstGeom prst="rect">
            <a:avLst/>
          </a:prstGeom>
        </p:spPr>
        <p:txBody>
          <a:bodyPr lIns="0" tIns="0" rIns="0" bIns="0" rtlCol="0" anchor="t">
            <a:spAutoFit/>
          </a:bodyPr>
          <a:lstStyle/>
          <a:p>
            <a:pPr>
              <a:lnSpc>
                <a:spcPts val="2774"/>
              </a:lnSpc>
            </a:pPr>
            <a:r>
              <a:rPr lang="en-US" sz="2010" spc="197">
                <a:solidFill>
                  <a:srgbClr val="231F20"/>
                </a:solidFill>
                <a:latin typeface="DM Sans"/>
              </a:rPr>
              <a:t>   Implement tokenization and padding techniques to convert text data into numerical sequences and ensure a consistent input length for the model. This involves tokenizing textual data to convert words into numerical form and applying padding to ensure a uniform sequence length.</a:t>
            </a:r>
          </a:p>
          <a:p>
            <a:pPr marL="0" lvl="0" indent="0">
              <a:lnSpc>
                <a:spcPts val="2774"/>
              </a:lnSpc>
              <a:spcBef>
                <a:spcPct val="0"/>
              </a:spcBef>
            </a:pPr>
            <a:endParaRPr lang="en-US" sz="2010" spc="197">
              <a:solidFill>
                <a:srgbClr val="231F20"/>
              </a:solidFill>
              <a:latin typeface="DM Sans"/>
            </a:endParaRPr>
          </a:p>
        </p:txBody>
      </p:sp>
      <p:grpSp>
        <p:nvGrpSpPr>
          <p:cNvPr id="7" name="Group 7"/>
          <p:cNvGrpSpPr/>
          <p:nvPr/>
        </p:nvGrpSpPr>
        <p:grpSpPr>
          <a:xfrm>
            <a:off x="255384" y="2688374"/>
            <a:ext cx="5251719" cy="711724"/>
            <a:chOff x="0" y="0"/>
            <a:chExt cx="1383169" cy="187450"/>
          </a:xfrm>
        </p:grpSpPr>
        <p:sp>
          <p:nvSpPr>
            <p:cNvPr id="8" name="Freeform 8"/>
            <p:cNvSpPr/>
            <p:nvPr/>
          </p:nvSpPr>
          <p:spPr>
            <a:xfrm>
              <a:off x="0" y="0"/>
              <a:ext cx="1383169" cy="187450"/>
            </a:xfrm>
            <a:custGeom>
              <a:avLst/>
              <a:gdLst/>
              <a:ahLst/>
              <a:cxnLst/>
              <a:rect l="l" t="t" r="r" b="b"/>
              <a:pathLst>
                <a:path w="1383169" h="187450">
                  <a:moveTo>
                    <a:pt x="0" y="0"/>
                  </a:moveTo>
                  <a:lnTo>
                    <a:pt x="1383169" y="0"/>
                  </a:lnTo>
                  <a:lnTo>
                    <a:pt x="1383169" y="187450"/>
                  </a:lnTo>
                  <a:lnTo>
                    <a:pt x="0" y="187450"/>
                  </a:lnTo>
                  <a:close/>
                </a:path>
              </a:pathLst>
            </a:custGeom>
            <a:solidFill>
              <a:srgbClr val="1A1A1A"/>
            </a:solidFill>
          </p:spPr>
        </p:sp>
        <p:sp>
          <p:nvSpPr>
            <p:cNvPr id="9" name="TextBox 9"/>
            <p:cNvSpPr txBox="1"/>
            <p:nvPr/>
          </p:nvSpPr>
          <p:spPr>
            <a:xfrm>
              <a:off x="0" y="-57150"/>
              <a:ext cx="1383169" cy="244600"/>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Lora Bold"/>
                </a:rPr>
                <a:t>TEXT PROCESSING</a:t>
              </a:r>
            </a:p>
          </p:txBody>
        </p:sp>
      </p:grpSp>
      <p:sp>
        <p:nvSpPr>
          <p:cNvPr id="10" name="TextBox 10"/>
          <p:cNvSpPr txBox="1"/>
          <p:nvPr/>
        </p:nvSpPr>
        <p:spPr>
          <a:xfrm>
            <a:off x="718031" y="3944197"/>
            <a:ext cx="5029483" cy="2735342"/>
          </a:xfrm>
          <a:prstGeom prst="rect">
            <a:avLst/>
          </a:prstGeom>
        </p:spPr>
        <p:txBody>
          <a:bodyPr lIns="0" tIns="0" rIns="0" bIns="0" rtlCol="0" anchor="t">
            <a:spAutoFit/>
          </a:bodyPr>
          <a:lstStyle/>
          <a:p>
            <a:pPr>
              <a:lnSpc>
                <a:spcPts val="2774"/>
              </a:lnSpc>
            </a:pPr>
            <a:r>
              <a:rPr lang="en-US" sz="2010" spc="197">
                <a:solidFill>
                  <a:srgbClr val="231F20"/>
                </a:solidFill>
                <a:latin typeface="DM Sans"/>
              </a:rPr>
              <a:t>    Implement cleaning and organizing of raw text data to ensure clean input for the model. This involves converting text to lowercase, lemmatizing words, and removing stopwords to prepare the text data for model input. </a:t>
            </a:r>
          </a:p>
          <a:p>
            <a:pPr marL="0" lvl="0" indent="0">
              <a:lnSpc>
                <a:spcPts val="2774"/>
              </a:lnSpc>
              <a:spcBef>
                <a:spcPct val="0"/>
              </a:spcBef>
            </a:pPr>
            <a:endParaRPr lang="en-US" sz="2010" spc="197">
              <a:solidFill>
                <a:srgbClr val="231F20"/>
              </a:solidFill>
              <a:latin typeface="DM Sans"/>
            </a:endParaRPr>
          </a:p>
        </p:txBody>
      </p:sp>
      <p:grpSp>
        <p:nvGrpSpPr>
          <p:cNvPr id="13" name="Group 13"/>
          <p:cNvGrpSpPr/>
          <p:nvPr/>
        </p:nvGrpSpPr>
        <p:grpSpPr>
          <a:xfrm>
            <a:off x="11841360" y="2688374"/>
            <a:ext cx="6283945" cy="711724"/>
            <a:chOff x="0" y="0"/>
            <a:chExt cx="1655031" cy="187450"/>
          </a:xfrm>
        </p:grpSpPr>
        <p:sp>
          <p:nvSpPr>
            <p:cNvPr id="14" name="Freeform 14"/>
            <p:cNvSpPr/>
            <p:nvPr/>
          </p:nvSpPr>
          <p:spPr>
            <a:xfrm>
              <a:off x="0" y="0"/>
              <a:ext cx="1655031" cy="187450"/>
            </a:xfrm>
            <a:custGeom>
              <a:avLst/>
              <a:gdLst/>
              <a:ahLst/>
              <a:cxnLst/>
              <a:rect l="l" t="t" r="r" b="b"/>
              <a:pathLst>
                <a:path w="1655031" h="187450">
                  <a:moveTo>
                    <a:pt x="0" y="0"/>
                  </a:moveTo>
                  <a:lnTo>
                    <a:pt x="1655031" y="0"/>
                  </a:lnTo>
                  <a:lnTo>
                    <a:pt x="1655031" y="187450"/>
                  </a:lnTo>
                  <a:lnTo>
                    <a:pt x="0" y="187450"/>
                  </a:lnTo>
                  <a:close/>
                </a:path>
              </a:pathLst>
            </a:custGeom>
            <a:solidFill>
              <a:srgbClr val="1A1A1A"/>
            </a:solidFill>
          </p:spPr>
        </p:sp>
        <p:sp>
          <p:nvSpPr>
            <p:cNvPr id="15" name="TextBox 15"/>
            <p:cNvSpPr txBox="1"/>
            <p:nvPr/>
          </p:nvSpPr>
          <p:spPr>
            <a:xfrm>
              <a:off x="0" y="-57150"/>
              <a:ext cx="1655031" cy="244600"/>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Lora Bold"/>
                </a:rPr>
                <a:t>TOKENIZATION AND PADDING</a:t>
              </a:r>
            </a:p>
          </p:txBody>
        </p:sp>
      </p:grpSp>
      <p:sp>
        <p:nvSpPr>
          <p:cNvPr id="16" name="TextBox 16"/>
          <p:cNvSpPr txBox="1"/>
          <p:nvPr/>
        </p:nvSpPr>
        <p:spPr>
          <a:xfrm>
            <a:off x="6124116" y="3944197"/>
            <a:ext cx="5385222" cy="2392442"/>
          </a:xfrm>
          <a:prstGeom prst="rect">
            <a:avLst/>
          </a:prstGeom>
        </p:spPr>
        <p:txBody>
          <a:bodyPr lIns="0" tIns="0" rIns="0" bIns="0" rtlCol="0" anchor="t">
            <a:spAutoFit/>
          </a:bodyPr>
          <a:lstStyle/>
          <a:p>
            <a:pPr>
              <a:lnSpc>
                <a:spcPts val="2774"/>
              </a:lnSpc>
            </a:pPr>
            <a:r>
              <a:rPr lang="en-US" sz="2010" spc="197">
                <a:solidFill>
                  <a:srgbClr val="231F20"/>
                </a:solidFill>
                <a:latin typeface="DM Sans"/>
              </a:rPr>
              <a:t>   Utilize Keras Tuner to automate the optimization of model parameters to improve performance and accuracy. This involves systematically exploring the hyperparameter space to find the optimal configuration for the model. </a:t>
            </a:r>
          </a:p>
          <a:p>
            <a:pPr marL="0" lvl="0" indent="0">
              <a:lnSpc>
                <a:spcPts val="2774"/>
              </a:lnSpc>
              <a:spcBef>
                <a:spcPct val="0"/>
              </a:spcBef>
            </a:pPr>
            <a:endParaRPr lang="en-US" sz="2010" spc="197">
              <a:solidFill>
                <a:srgbClr val="231F20"/>
              </a:solidFill>
              <a:latin typeface="DM Sans"/>
            </a:endParaRPr>
          </a:p>
        </p:txBody>
      </p:sp>
      <p:sp>
        <p:nvSpPr>
          <p:cNvPr id="17" name="AutoShape 17"/>
          <p:cNvSpPr/>
          <p:nvPr/>
        </p:nvSpPr>
        <p:spPr>
          <a:xfrm>
            <a:off x="5715000" y="3955800"/>
            <a:ext cx="0" cy="3854700"/>
          </a:xfrm>
          <a:prstGeom prst="line">
            <a:avLst/>
          </a:prstGeom>
          <a:ln w="38100" cap="flat">
            <a:solidFill>
              <a:srgbClr val="000000"/>
            </a:solidFill>
            <a:prstDash val="solid"/>
            <a:headEnd type="none" w="sm" len="sm"/>
            <a:tailEnd type="none" w="sm" len="sm"/>
          </a:ln>
        </p:spPr>
      </p:sp>
      <p:sp>
        <p:nvSpPr>
          <p:cNvPr id="18" name="AutoShape 18"/>
          <p:cNvSpPr/>
          <p:nvPr/>
        </p:nvSpPr>
        <p:spPr>
          <a:xfrm>
            <a:off x="11722778" y="3982297"/>
            <a:ext cx="0" cy="3854700"/>
          </a:xfrm>
          <a:prstGeom prst="line">
            <a:avLst/>
          </a:prstGeom>
          <a:ln w="38100" cap="flat">
            <a:solidFill>
              <a:srgbClr val="000000"/>
            </a:solidFill>
            <a:prstDash val="solid"/>
            <a:headEnd type="none" w="sm" len="sm"/>
            <a:tailEnd type="none" w="sm" len="sm"/>
          </a:ln>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grpSp>
        <p:nvGrpSpPr>
          <p:cNvPr id="3" name="Group 3"/>
          <p:cNvGrpSpPr/>
          <p:nvPr/>
        </p:nvGrpSpPr>
        <p:grpSpPr>
          <a:xfrm>
            <a:off x="0" y="0"/>
            <a:ext cx="18288000" cy="3086100"/>
            <a:chOff x="0" y="0"/>
            <a:chExt cx="4816593" cy="812800"/>
          </a:xfrm>
        </p:grpSpPr>
        <p:sp>
          <p:nvSpPr>
            <p:cNvPr id="4" name="Freeform 4"/>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sp>
        <p:sp>
          <p:nvSpPr>
            <p:cNvPr id="5" name="TextBox 5"/>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grpSp>
        <p:nvGrpSpPr>
          <p:cNvPr id="8" name="Group 8"/>
          <p:cNvGrpSpPr/>
          <p:nvPr/>
        </p:nvGrpSpPr>
        <p:grpSpPr>
          <a:xfrm>
            <a:off x="2163000" y="3442596"/>
            <a:ext cx="4473739" cy="636748"/>
            <a:chOff x="0" y="0"/>
            <a:chExt cx="1178269" cy="167703"/>
          </a:xfrm>
        </p:grpSpPr>
        <p:sp>
          <p:nvSpPr>
            <p:cNvPr id="9" name="Freeform 9"/>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sp>
        <p:sp>
          <p:nvSpPr>
            <p:cNvPr id="10" name="TextBox 10"/>
            <p:cNvSpPr txBox="1"/>
            <p:nvPr/>
          </p:nvSpPr>
          <p:spPr>
            <a:xfrm>
              <a:off x="0" y="-57150"/>
              <a:ext cx="1178269" cy="224853"/>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Italics"/>
                </a:rPr>
                <a:t>1.HARDWARE</a:t>
              </a:r>
            </a:p>
          </p:txBody>
        </p:sp>
      </p:grpSp>
      <p:grpSp>
        <p:nvGrpSpPr>
          <p:cNvPr id="11" name="Group 11"/>
          <p:cNvGrpSpPr/>
          <p:nvPr/>
        </p:nvGrpSpPr>
        <p:grpSpPr>
          <a:xfrm>
            <a:off x="6893475" y="3510391"/>
            <a:ext cx="9034431" cy="5905871"/>
            <a:chOff x="0" y="0"/>
            <a:chExt cx="1744696" cy="1140520"/>
          </a:xfrm>
        </p:grpSpPr>
        <p:sp>
          <p:nvSpPr>
            <p:cNvPr id="12" name="Freeform 12"/>
            <p:cNvSpPr/>
            <p:nvPr/>
          </p:nvSpPr>
          <p:spPr>
            <a:xfrm>
              <a:off x="0" y="0"/>
              <a:ext cx="1744696" cy="1140520"/>
            </a:xfrm>
            <a:custGeom>
              <a:avLst/>
              <a:gdLst/>
              <a:ahLst/>
              <a:cxnLst/>
              <a:rect l="l" t="t" r="r" b="b"/>
              <a:pathLst>
                <a:path w="1744696" h="1140520">
                  <a:moveTo>
                    <a:pt x="0" y="0"/>
                  </a:moveTo>
                  <a:lnTo>
                    <a:pt x="1744696" y="0"/>
                  </a:lnTo>
                  <a:lnTo>
                    <a:pt x="1744696" y="1140520"/>
                  </a:lnTo>
                  <a:lnTo>
                    <a:pt x="0" y="1140520"/>
                  </a:lnTo>
                  <a:close/>
                </a:path>
              </a:pathLst>
            </a:custGeom>
            <a:solidFill>
              <a:srgbClr val="000000">
                <a:alpha val="0"/>
              </a:srgbClr>
            </a:solidFill>
            <a:ln w="38100" cap="sq">
              <a:solidFill>
                <a:srgbClr val="000000"/>
              </a:solidFill>
              <a:prstDash val="solid"/>
              <a:miter/>
            </a:ln>
          </p:spPr>
        </p:sp>
        <p:sp>
          <p:nvSpPr>
            <p:cNvPr id="13" name="TextBox 13"/>
            <p:cNvSpPr txBox="1"/>
            <p:nvPr/>
          </p:nvSpPr>
          <p:spPr>
            <a:xfrm>
              <a:off x="0" y="-19050"/>
              <a:ext cx="1744696" cy="1159570"/>
            </a:xfrm>
            <a:prstGeom prst="rect">
              <a:avLst/>
            </a:prstGeom>
          </p:spPr>
          <p:txBody>
            <a:bodyPr lIns="50800" tIns="50800" rIns="50800" bIns="50800" rtlCol="0" anchor="ctr"/>
            <a:lstStyle/>
            <a:p>
              <a:pPr algn="ctr">
                <a:lnSpc>
                  <a:spcPts val="2859"/>
                </a:lnSpc>
              </a:pPr>
              <a:endParaRPr/>
            </a:p>
          </p:txBody>
        </p:sp>
      </p:grpSp>
      <p:sp>
        <p:nvSpPr>
          <p:cNvPr id="14" name="Freeform 14"/>
          <p:cNvSpPr/>
          <p:nvPr/>
        </p:nvSpPr>
        <p:spPr>
          <a:xfrm>
            <a:off x="2163000" y="4096494"/>
            <a:ext cx="4473739" cy="5319769"/>
          </a:xfrm>
          <a:custGeom>
            <a:avLst/>
            <a:gdLst/>
            <a:ahLst/>
            <a:cxnLst/>
            <a:rect l="l" t="t" r="r" b="b"/>
            <a:pathLst>
              <a:path w="4473739" h="5319769">
                <a:moveTo>
                  <a:pt x="0" y="0"/>
                </a:moveTo>
                <a:lnTo>
                  <a:pt x="4473739" y="0"/>
                </a:lnTo>
                <a:lnTo>
                  <a:pt x="4473739" y="5319769"/>
                </a:lnTo>
                <a:lnTo>
                  <a:pt x="0" y="5319769"/>
                </a:lnTo>
                <a:lnTo>
                  <a:pt x="0" y="0"/>
                </a:lnTo>
                <a:close/>
              </a:path>
            </a:pathLst>
          </a:custGeom>
          <a:blipFill>
            <a:blip r:embed="rId3"/>
            <a:stretch>
              <a:fillRect r="-18911"/>
            </a:stretch>
          </a:blipFill>
        </p:spPr>
      </p:sp>
      <p:sp>
        <p:nvSpPr>
          <p:cNvPr id="15" name="TextBox 15"/>
          <p:cNvSpPr txBox="1"/>
          <p:nvPr/>
        </p:nvSpPr>
        <p:spPr>
          <a:xfrm>
            <a:off x="3690980" y="1232286"/>
            <a:ext cx="10906040" cy="1349947"/>
          </a:xfrm>
          <a:prstGeom prst="rect">
            <a:avLst/>
          </a:prstGeom>
        </p:spPr>
        <p:txBody>
          <a:bodyPr lIns="0" tIns="0" rIns="0" bIns="0" rtlCol="0" anchor="t">
            <a:spAutoFit/>
          </a:bodyPr>
          <a:lstStyle/>
          <a:p>
            <a:pPr algn="ctr">
              <a:lnSpc>
                <a:spcPts val="11082"/>
              </a:lnSpc>
            </a:pPr>
            <a:r>
              <a:rPr lang="en-US" sz="8030" spc="786">
                <a:solidFill>
                  <a:srgbClr val="FFFFFF"/>
                </a:solidFill>
                <a:latin typeface="Oswald Bold"/>
              </a:rPr>
              <a:t>SYSTEM APPROACH</a:t>
            </a:r>
          </a:p>
        </p:txBody>
      </p:sp>
      <p:sp>
        <p:nvSpPr>
          <p:cNvPr id="16" name="TextBox 16"/>
          <p:cNvSpPr txBox="1"/>
          <p:nvPr/>
        </p:nvSpPr>
        <p:spPr>
          <a:xfrm>
            <a:off x="6893475" y="4271276"/>
            <a:ext cx="8900334" cy="4793407"/>
          </a:xfrm>
          <a:prstGeom prst="rect">
            <a:avLst/>
          </a:prstGeom>
        </p:spPr>
        <p:txBody>
          <a:bodyPr lIns="0" tIns="0" rIns="0" bIns="0" rtlCol="0" anchor="t">
            <a:spAutoFit/>
          </a:bodyPr>
          <a:lstStyle/>
          <a:p>
            <a:pPr marL="427769" lvl="1" indent="-213884">
              <a:lnSpc>
                <a:spcPts val="2734"/>
              </a:lnSpc>
              <a:buFont typeface="Arial"/>
              <a:buChar char="•"/>
            </a:pPr>
            <a:r>
              <a:rPr lang="en-US" sz="1981" spc="194">
                <a:solidFill>
                  <a:srgbClr val="231F20"/>
                </a:solidFill>
                <a:latin typeface="DM Sans"/>
              </a:rPr>
              <a:t>CPU: A multicore processor to handle computational tasks efficiently, </a:t>
            </a:r>
          </a:p>
          <a:p>
            <a:pPr marL="427769" lvl="1" indent="-213884">
              <a:lnSpc>
                <a:spcPts val="2734"/>
              </a:lnSpc>
              <a:buFont typeface="Arial"/>
              <a:buChar char="•"/>
            </a:pPr>
            <a:r>
              <a:rPr lang="en-US" sz="1981" spc="194">
                <a:solidFill>
                  <a:srgbClr val="231F20"/>
                </a:solidFill>
                <a:latin typeface="DM Sans"/>
              </a:rPr>
              <a:t>supporting the intensive processing demands of deep learning algorithms. </a:t>
            </a:r>
          </a:p>
          <a:p>
            <a:pPr marL="427769" lvl="1" indent="-213884">
              <a:lnSpc>
                <a:spcPts val="2734"/>
              </a:lnSpc>
              <a:buFont typeface="Arial"/>
              <a:buChar char="•"/>
            </a:pPr>
            <a:r>
              <a:rPr lang="en-US" sz="1981" spc="194">
                <a:solidFill>
                  <a:srgbClr val="231F20"/>
                </a:solidFill>
                <a:latin typeface="DM Sans"/>
              </a:rPr>
              <a:t>RAM: Minimum of 8GB RAM to ensure smooth performance during model </a:t>
            </a:r>
          </a:p>
          <a:p>
            <a:pPr marL="427769" lvl="1" indent="-213884">
              <a:lnSpc>
                <a:spcPts val="2734"/>
              </a:lnSpc>
              <a:buFont typeface="Arial"/>
              <a:buChar char="•"/>
            </a:pPr>
            <a:r>
              <a:rPr lang="en-US" sz="1981" spc="194">
                <a:solidFill>
                  <a:srgbClr val="231F20"/>
                </a:solidFill>
                <a:latin typeface="DM Sans"/>
              </a:rPr>
              <a:t>training and inference, accommodating the memory requirements of large </a:t>
            </a:r>
          </a:p>
          <a:p>
            <a:pPr marL="427769" lvl="1" indent="-213884">
              <a:lnSpc>
                <a:spcPts val="2734"/>
              </a:lnSpc>
              <a:buFont typeface="Arial"/>
              <a:buChar char="•"/>
            </a:pPr>
            <a:r>
              <a:rPr lang="en-US" sz="1981" spc="194">
                <a:solidFill>
                  <a:srgbClr val="231F20"/>
                </a:solidFill>
                <a:latin typeface="DM Sans"/>
              </a:rPr>
              <a:t>datasets and complex computations. </a:t>
            </a:r>
          </a:p>
          <a:p>
            <a:pPr marL="427769" lvl="1" indent="-213884">
              <a:lnSpc>
                <a:spcPts val="2734"/>
              </a:lnSpc>
              <a:buFont typeface="Arial"/>
              <a:buChar char="•"/>
            </a:pPr>
            <a:r>
              <a:rPr lang="en-US" sz="1981" spc="194">
                <a:solidFill>
                  <a:srgbClr val="231F20"/>
                </a:solidFill>
                <a:latin typeface="DM Sans"/>
              </a:rPr>
              <a:t>Internet Connection: Stable and high-speed internet connection to facilitate </a:t>
            </a:r>
          </a:p>
          <a:p>
            <a:pPr marL="427769" lvl="1" indent="-213884">
              <a:lnSpc>
                <a:spcPts val="2734"/>
              </a:lnSpc>
              <a:buFont typeface="Arial"/>
              <a:buChar char="•"/>
            </a:pPr>
            <a:r>
              <a:rPr lang="en-US" sz="1981" spc="194">
                <a:solidFill>
                  <a:srgbClr val="231F20"/>
                </a:solidFill>
                <a:latin typeface="DM Sans"/>
              </a:rPr>
              <a:t>data retrieval, model updates, and seamless interaction with external services </a:t>
            </a:r>
          </a:p>
          <a:p>
            <a:pPr marL="427769" lvl="1" indent="-213884">
              <a:lnSpc>
                <a:spcPts val="2734"/>
              </a:lnSpc>
              <a:buFont typeface="Arial"/>
              <a:buChar char="•"/>
            </a:pPr>
            <a:r>
              <a:rPr lang="en-US" sz="1981" spc="194">
                <a:solidFill>
                  <a:srgbClr val="231F20"/>
                </a:solidFill>
                <a:latin typeface="DM Sans"/>
              </a:rPr>
              <a:t>and APIs.</a:t>
            </a:r>
          </a:p>
        </p:txBody>
      </p:sp>
      <p:sp>
        <p:nvSpPr>
          <p:cNvPr id="17" name="TextBox 17"/>
          <p:cNvSpPr txBox="1"/>
          <p:nvPr/>
        </p:nvSpPr>
        <p:spPr>
          <a:xfrm>
            <a:off x="8692366" y="3555864"/>
            <a:ext cx="4705201" cy="477520"/>
          </a:xfrm>
          <a:prstGeom prst="rect">
            <a:avLst/>
          </a:prstGeom>
        </p:spPr>
        <p:txBody>
          <a:bodyPr lIns="0" tIns="0" rIns="0" bIns="0" rtlCol="0" anchor="t">
            <a:spAutoFit/>
          </a:bodyPr>
          <a:lstStyle/>
          <a:p>
            <a:pPr algn="ctr">
              <a:lnSpc>
                <a:spcPts val="3769"/>
              </a:lnSpc>
              <a:spcBef>
                <a:spcPct val="0"/>
              </a:spcBef>
            </a:pPr>
            <a:r>
              <a:rPr lang="en-US" sz="2899" u="sng">
                <a:solidFill>
                  <a:srgbClr val="000000"/>
                </a:solidFill>
                <a:latin typeface="Open Sauce Bold"/>
              </a:rPr>
              <a:t>SYSTEM RECQUIRMENTS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0" y="0"/>
            <a:ext cx="18288000" cy="3086100"/>
            <a:chOff x="0" y="0"/>
            <a:chExt cx="4816593" cy="812800"/>
          </a:xfrm>
        </p:grpSpPr>
        <p:sp>
          <p:nvSpPr>
            <p:cNvPr id="3" name="Freeform 3"/>
            <p:cNvSpPr/>
            <p:nvPr/>
          </p:nvSpPr>
          <p:spPr>
            <a:xfrm>
              <a:off x="0" y="0"/>
              <a:ext cx="4816592" cy="812800"/>
            </a:xfrm>
            <a:custGeom>
              <a:avLst/>
              <a:gdLst/>
              <a:ahLst/>
              <a:cxnLst/>
              <a:rect l="l" t="t" r="r" b="b"/>
              <a:pathLst>
                <a:path w="4816592" h="812800">
                  <a:moveTo>
                    <a:pt x="0" y="0"/>
                  </a:moveTo>
                  <a:lnTo>
                    <a:pt x="4816592" y="0"/>
                  </a:lnTo>
                  <a:lnTo>
                    <a:pt x="4816592" y="812800"/>
                  </a:lnTo>
                  <a:lnTo>
                    <a:pt x="0" y="812800"/>
                  </a:lnTo>
                  <a:close/>
                </a:path>
              </a:pathLst>
            </a:custGeom>
            <a:solidFill>
              <a:srgbClr val="1A1A1A"/>
            </a:solidFill>
          </p:spPr>
        </p:sp>
        <p:sp>
          <p:nvSpPr>
            <p:cNvPr id="4" name="TextBox 4"/>
            <p:cNvSpPr txBox="1"/>
            <p:nvPr/>
          </p:nvSpPr>
          <p:spPr>
            <a:xfrm>
              <a:off x="0" y="-19050"/>
              <a:ext cx="4816593" cy="831850"/>
            </a:xfrm>
            <a:prstGeom prst="rect">
              <a:avLst/>
            </a:prstGeom>
          </p:spPr>
          <p:txBody>
            <a:bodyPr lIns="50800" tIns="50800" rIns="50800" bIns="50800" rtlCol="0" anchor="ctr"/>
            <a:lstStyle/>
            <a:p>
              <a:pPr algn="ctr">
                <a:lnSpc>
                  <a:spcPts val="2859"/>
                </a:lnSpc>
              </a:pPr>
              <a:endParaRPr/>
            </a:p>
          </p:txBody>
        </p:sp>
      </p:grpSp>
      <p:grpSp>
        <p:nvGrpSpPr>
          <p:cNvPr id="7" name="Group 7"/>
          <p:cNvGrpSpPr/>
          <p:nvPr/>
        </p:nvGrpSpPr>
        <p:grpSpPr>
          <a:xfrm>
            <a:off x="2163000" y="3442596"/>
            <a:ext cx="4473739" cy="636748"/>
            <a:chOff x="0" y="0"/>
            <a:chExt cx="1178269" cy="167703"/>
          </a:xfrm>
        </p:grpSpPr>
        <p:sp>
          <p:nvSpPr>
            <p:cNvPr id="8" name="Freeform 8"/>
            <p:cNvSpPr/>
            <p:nvPr/>
          </p:nvSpPr>
          <p:spPr>
            <a:xfrm>
              <a:off x="0" y="0"/>
              <a:ext cx="1178269" cy="167703"/>
            </a:xfrm>
            <a:custGeom>
              <a:avLst/>
              <a:gdLst/>
              <a:ahLst/>
              <a:cxnLst/>
              <a:rect l="l" t="t" r="r" b="b"/>
              <a:pathLst>
                <a:path w="1178269" h="167703">
                  <a:moveTo>
                    <a:pt x="0" y="0"/>
                  </a:moveTo>
                  <a:lnTo>
                    <a:pt x="1178269" y="0"/>
                  </a:lnTo>
                  <a:lnTo>
                    <a:pt x="1178269" y="167703"/>
                  </a:lnTo>
                  <a:lnTo>
                    <a:pt x="0" y="167703"/>
                  </a:lnTo>
                  <a:close/>
                </a:path>
              </a:pathLst>
            </a:custGeom>
            <a:solidFill>
              <a:srgbClr val="1A1A1A"/>
            </a:solidFill>
          </p:spPr>
        </p:sp>
        <p:sp>
          <p:nvSpPr>
            <p:cNvPr id="9" name="TextBox 9"/>
            <p:cNvSpPr txBox="1"/>
            <p:nvPr/>
          </p:nvSpPr>
          <p:spPr>
            <a:xfrm>
              <a:off x="0" y="-57150"/>
              <a:ext cx="1178269" cy="224853"/>
            </a:xfrm>
            <a:prstGeom prst="rect">
              <a:avLst/>
            </a:prstGeom>
          </p:spPr>
          <p:txBody>
            <a:bodyPr lIns="50800" tIns="50800" rIns="50800" bIns="50800" rtlCol="0" anchor="ctr"/>
            <a:lstStyle/>
            <a:p>
              <a:pPr marL="0" lvl="0" indent="0" algn="ctr">
                <a:lnSpc>
                  <a:spcPts val="4114"/>
                </a:lnSpc>
                <a:spcBef>
                  <a:spcPct val="0"/>
                </a:spcBef>
              </a:pPr>
              <a:r>
                <a:rPr lang="en-US" sz="2981" spc="29">
                  <a:solidFill>
                    <a:srgbClr val="FFFFFF"/>
                  </a:solidFill>
                  <a:latin typeface="DM Sans Italics"/>
                </a:rPr>
                <a:t>2.SOFTWARE</a:t>
              </a:r>
            </a:p>
          </p:txBody>
        </p:sp>
      </p:grpSp>
      <p:grpSp>
        <p:nvGrpSpPr>
          <p:cNvPr id="10" name="Group 10"/>
          <p:cNvGrpSpPr/>
          <p:nvPr/>
        </p:nvGrpSpPr>
        <p:grpSpPr>
          <a:xfrm>
            <a:off x="6893475" y="3442596"/>
            <a:ext cx="9034431" cy="5956517"/>
            <a:chOff x="0" y="0"/>
            <a:chExt cx="1744696" cy="1150300"/>
          </a:xfrm>
        </p:grpSpPr>
        <p:sp>
          <p:nvSpPr>
            <p:cNvPr id="11" name="Freeform 11"/>
            <p:cNvSpPr/>
            <p:nvPr/>
          </p:nvSpPr>
          <p:spPr>
            <a:xfrm>
              <a:off x="0" y="0"/>
              <a:ext cx="1744696" cy="1150300"/>
            </a:xfrm>
            <a:custGeom>
              <a:avLst/>
              <a:gdLst/>
              <a:ahLst/>
              <a:cxnLst/>
              <a:rect l="l" t="t" r="r" b="b"/>
              <a:pathLst>
                <a:path w="1744696" h="1150300">
                  <a:moveTo>
                    <a:pt x="0" y="0"/>
                  </a:moveTo>
                  <a:lnTo>
                    <a:pt x="1744696" y="0"/>
                  </a:lnTo>
                  <a:lnTo>
                    <a:pt x="1744696" y="1150300"/>
                  </a:lnTo>
                  <a:lnTo>
                    <a:pt x="0" y="1150300"/>
                  </a:lnTo>
                  <a:close/>
                </a:path>
              </a:pathLst>
            </a:custGeom>
            <a:solidFill>
              <a:srgbClr val="000000">
                <a:alpha val="0"/>
              </a:srgbClr>
            </a:solidFill>
            <a:ln w="38100" cap="sq">
              <a:solidFill>
                <a:srgbClr val="000000"/>
              </a:solidFill>
              <a:prstDash val="solid"/>
              <a:miter/>
            </a:ln>
          </p:spPr>
        </p:sp>
        <p:sp>
          <p:nvSpPr>
            <p:cNvPr id="12" name="TextBox 12"/>
            <p:cNvSpPr txBox="1"/>
            <p:nvPr/>
          </p:nvSpPr>
          <p:spPr>
            <a:xfrm>
              <a:off x="0" y="-19050"/>
              <a:ext cx="1744696" cy="1169350"/>
            </a:xfrm>
            <a:prstGeom prst="rect">
              <a:avLst/>
            </a:prstGeom>
          </p:spPr>
          <p:txBody>
            <a:bodyPr lIns="50800" tIns="50800" rIns="50800" bIns="50800" rtlCol="0" anchor="ctr"/>
            <a:lstStyle/>
            <a:p>
              <a:pPr algn="ctr">
                <a:lnSpc>
                  <a:spcPts val="2859"/>
                </a:lnSpc>
              </a:pPr>
              <a:endParaRPr/>
            </a:p>
          </p:txBody>
        </p:sp>
      </p:grpSp>
      <p:sp>
        <p:nvSpPr>
          <p:cNvPr id="13" name="Freeform 13"/>
          <p:cNvSpPr/>
          <p:nvPr/>
        </p:nvSpPr>
        <p:spPr>
          <a:xfrm>
            <a:off x="2163000" y="4079343"/>
            <a:ext cx="4473739" cy="5319769"/>
          </a:xfrm>
          <a:custGeom>
            <a:avLst/>
            <a:gdLst/>
            <a:ahLst/>
            <a:cxnLst/>
            <a:rect l="l" t="t" r="r" b="b"/>
            <a:pathLst>
              <a:path w="4473739" h="5319769">
                <a:moveTo>
                  <a:pt x="0" y="0"/>
                </a:moveTo>
                <a:lnTo>
                  <a:pt x="4473739" y="0"/>
                </a:lnTo>
                <a:lnTo>
                  <a:pt x="4473739" y="5319769"/>
                </a:lnTo>
                <a:lnTo>
                  <a:pt x="0" y="5319769"/>
                </a:lnTo>
                <a:lnTo>
                  <a:pt x="0" y="0"/>
                </a:lnTo>
                <a:close/>
              </a:path>
            </a:pathLst>
          </a:custGeom>
          <a:blipFill>
            <a:blip r:embed="rId2"/>
            <a:stretch>
              <a:fillRect r="-33835" b="-12550"/>
            </a:stretch>
          </a:blipFill>
        </p:spPr>
      </p:sp>
      <p:sp>
        <p:nvSpPr>
          <p:cNvPr id="14" name="Freeform 14"/>
          <p:cNvSpPr/>
          <p:nvPr/>
        </p:nvSpPr>
        <p:spPr>
          <a:xfrm>
            <a:off x="2163000" y="4079343"/>
            <a:ext cx="4473739" cy="5319769"/>
          </a:xfrm>
          <a:custGeom>
            <a:avLst/>
            <a:gdLst/>
            <a:ahLst/>
            <a:cxnLst/>
            <a:rect l="l" t="t" r="r" b="b"/>
            <a:pathLst>
              <a:path w="4473739" h="5319769">
                <a:moveTo>
                  <a:pt x="0" y="0"/>
                </a:moveTo>
                <a:lnTo>
                  <a:pt x="4473739" y="0"/>
                </a:lnTo>
                <a:lnTo>
                  <a:pt x="4473739" y="5319769"/>
                </a:lnTo>
                <a:lnTo>
                  <a:pt x="0" y="5319769"/>
                </a:lnTo>
                <a:lnTo>
                  <a:pt x="0" y="0"/>
                </a:lnTo>
                <a:close/>
              </a:path>
            </a:pathLst>
          </a:custGeom>
          <a:blipFill>
            <a:blip r:embed="rId3"/>
            <a:stretch>
              <a:fillRect r="-33835" b="-12550"/>
            </a:stretch>
          </a:blipFill>
        </p:spPr>
      </p:sp>
      <p:sp>
        <p:nvSpPr>
          <p:cNvPr id="15" name="TextBox 15"/>
          <p:cNvSpPr txBox="1"/>
          <p:nvPr/>
        </p:nvSpPr>
        <p:spPr>
          <a:xfrm>
            <a:off x="3381880" y="101314"/>
            <a:ext cx="10906040" cy="2750122"/>
          </a:xfrm>
          <a:prstGeom prst="rect">
            <a:avLst/>
          </a:prstGeom>
        </p:spPr>
        <p:txBody>
          <a:bodyPr lIns="0" tIns="0" rIns="0" bIns="0" rtlCol="0" anchor="t">
            <a:spAutoFit/>
          </a:bodyPr>
          <a:lstStyle/>
          <a:p>
            <a:pPr algn="ctr">
              <a:lnSpc>
                <a:spcPts val="11082"/>
              </a:lnSpc>
            </a:pPr>
            <a:r>
              <a:rPr lang="en-US" sz="8030" spc="786">
                <a:solidFill>
                  <a:srgbClr val="FFFFFF"/>
                </a:solidFill>
                <a:latin typeface="Lora Bold"/>
              </a:rPr>
              <a:t>SYSTEM APPROACH</a:t>
            </a:r>
          </a:p>
        </p:txBody>
      </p:sp>
      <p:sp>
        <p:nvSpPr>
          <p:cNvPr id="16" name="TextBox 16"/>
          <p:cNvSpPr txBox="1"/>
          <p:nvPr/>
        </p:nvSpPr>
        <p:spPr>
          <a:xfrm>
            <a:off x="7027573" y="4262777"/>
            <a:ext cx="8900334" cy="4773989"/>
          </a:xfrm>
          <a:prstGeom prst="rect">
            <a:avLst/>
          </a:prstGeom>
        </p:spPr>
        <p:txBody>
          <a:bodyPr lIns="0" tIns="0" rIns="0" bIns="0" rtlCol="0" anchor="t">
            <a:spAutoFit/>
          </a:bodyPr>
          <a:lstStyle/>
          <a:p>
            <a:pPr marL="427768" lvl="1" indent="-213884">
              <a:lnSpc>
                <a:spcPts val="2734"/>
              </a:lnSpc>
              <a:buFont typeface="Arial"/>
              <a:buChar char="•"/>
            </a:pPr>
            <a:r>
              <a:rPr lang="en-US" sz="1981" spc="194">
                <a:solidFill>
                  <a:srgbClr val="231F20"/>
                </a:solidFill>
                <a:latin typeface="DM Sans"/>
              </a:rPr>
              <a:t>Python: Programming language used for developing the chatbot application. </a:t>
            </a:r>
          </a:p>
          <a:p>
            <a:pPr marL="427768" lvl="1" indent="-213884">
              <a:lnSpc>
                <a:spcPts val="2734"/>
              </a:lnSpc>
              <a:buFont typeface="Arial"/>
              <a:buChar char="•"/>
            </a:pPr>
            <a:r>
              <a:rPr lang="en-US" sz="1981" spc="194">
                <a:solidFill>
                  <a:srgbClr val="231F20"/>
                </a:solidFill>
                <a:latin typeface="DM Sans"/>
              </a:rPr>
              <a:t>TensorFlow/Keras: Deep learning libraries used for building and training the </a:t>
            </a:r>
          </a:p>
          <a:p>
            <a:pPr marL="427768" lvl="1" indent="-213884">
              <a:lnSpc>
                <a:spcPts val="2734"/>
              </a:lnSpc>
              <a:buFont typeface="Arial"/>
              <a:buChar char="•"/>
            </a:pPr>
            <a:r>
              <a:rPr lang="en-US" sz="1981" spc="194">
                <a:solidFill>
                  <a:srgbClr val="231F20"/>
                </a:solidFill>
                <a:latin typeface="DM Sans"/>
              </a:rPr>
              <a:t>LSTM model. </a:t>
            </a:r>
          </a:p>
          <a:p>
            <a:pPr marL="427768" lvl="1" indent="-213884">
              <a:lnSpc>
                <a:spcPts val="2734"/>
              </a:lnSpc>
              <a:buFont typeface="Arial"/>
              <a:buChar char="•"/>
            </a:pPr>
            <a:r>
              <a:rPr lang="en-US" sz="1981" spc="194">
                <a:solidFill>
                  <a:srgbClr val="231F20"/>
                </a:solidFill>
                <a:latin typeface="DM Sans"/>
              </a:rPr>
              <a:t>NLTK: Natural Language Toolkit used for text preprocessing and tokenization. </a:t>
            </a:r>
          </a:p>
          <a:p>
            <a:pPr marL="427768" lvl="1" indent="-213884">
              <a:lnSpc>
                <a:spcPts val="2734"/>
              </a:lnSpc>
              <a:buFont typeface="Arial"/>
              <a:buChar char="•"/>
            </a:pPr>
            <a:r>
              <a:rPr lang="en-US" sz="1981" spc="194">
                <a:solidFill>
                  <a:srgbClr val="231F20"/>
                </a:solidFill>
                <a:latin typeface="DM Sans"/>
              </a:rPr>
              <a:t>scikit-learn: Library for various machine learning tasks like data preprocessing </a:t>
            </a:r>
          </a:p>
          <a:p>
            <a:pPr marL="427768" lvl="1" indent="-213884">
              <a:lnSpc>
                <a:spcPts val="2734"/>
              </a:lnSpc>
              <a:buFont typeface="Arial"/>
              <a:buChar char="•"/>
            </a:pPr>
            <a:r>
              <a:rPr lang="en-US" sz="1981" spc="194">
                <a:solidFill>
                  <a:srgbClr val="231F20"/>
                </a:solidFill>
                <a:latin typeface="DM Sans"/>
              </a:rPr>
              <a:t>and model evaluation. </a:t>
            </a:r>
          </a:p>
          <a:p>
            <a:pPr marL="427768" lvl="1" indent="-213884">
              <a:lnSpc>
                <a:spcPts val="2734"/>
              </a:lnSpc>
              <a:buFont typeface="Arial"/>
              <a:buChar char="•"/>
            </a:pPr>
            <a:r>
              <a:rPr lang="en-US" sz="1981" spc="194">
                <a:solidFill>
                  <a:srgbClr val="231F20"/>
                </a:solidFill>
                <a:latin typeface="DM Sans"/>
              </a:rPr>
              <a:t>Jupyter Notebook: Interactive computing environment used for prototyping, </a:t>
            </a:r>
          </a:p>
          <a:p>
            <a:pPr marL="427768" lvl="1" indent="-213884">
              <a:lnSpc>
                <a:spcPts val="2734"/>
              </a:lnSpc>
              <a:buFont typeface="Arial"/>
              <a:buChar char="•"/>
            </a:pPr>
            <a:r>
              <a:rPr lang="en-US" sz="1981" spc="194">
                <a:solidFill>
                  <a:srgbClr val="231F20"/>
                </a:solidFill>
                <a:latin typeface="DM Sans"/>
              </a:rPr>
              <a:t>data analysis, and model development. </a:t>
            </a:r>
          </a:p>
          <a:p>
            <a:pPr marL="427768" lvl="1" indent="-213884">
              <a:lnSpc>
                <a:spcPts val="2734"/>
              </a:lnSpc>
              <a:buFont typeface="Arial"/>
              <a:buChar char="•"/>
            </a:pPr>
            <a:r>
              <a:rPr lang="en-US" sz="1981" spc="194">
                <a:solidFill>
                  <a:srgbClr val="231F20"/>
                </a:solidFill>
                <a:latin typeface="DM Sans"/>
              </a:rPr>
              <a:t>Optional: Django for web-based interface (if applicable).</a:t>
            </a:r>
          </a:p>
        </p:txBody>
      </p:sp>
      <p:sp>
        <p:nvSpPr>
          <p:cNvPr id="17" name="TextBox 17"/>
          <p:cNvSpPr txBox="1"/>
          <p:nvPr/>
        </p:nvSpPr>
        <p:spPr>
          <a:xfrm>
            <a:off x="9125139" y="3503159"/>
            <a:ext cx="4705201" cy="477520"/>
          </a:xfrm>
          <a:prstGeom prst="rect">
            <a:avLst/>
          </a:prstGeom>
        </p:spPr>
        <p:txBody>
          <a:bodyPr lIns="0" tIns="0" rIns="0" bIns="0" rtlCol="0" anchor="t">
            <a:spAutoFit/>
          </a:bodyPr>
          <a:lstStyle/>
          <a:p>
            <a:pPr algn="ctr">
              <a:lnSpc>
                <a:spcPts val="3769"/>
              </a:lnSpc>
              <a:spcBef>
                <a:spcPct val="0"/>
              </a:spcBef>
            </a:pPr>
            <a:r>
              <a:rPr lang="en-US" sz="2899" u="sng">
                <a:solidFill>
                  <a:srgbClr val="000000"/>
                </a:solidFill>
                <a:latin typeface="Open Sauce Bold"/>
              </a:rPr>
              <a:t>SYSTEM RECQUIRMENTS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2299486" y="1920649"/>
            <a:ext cx="2027545" cy="3080525"/>
          </a:xfrm>
          <a:custGeom>
            <a:avLst/>
            <a:gdLst/>
            <a:ahLst/>
            <a:cxnLst/>
            <a:rect l="l" t="t" r="r" b="b"/>
            <a:pathLst>
              <a:path w="2027545" h="3080525">
                <a:moveTo>
                  <a:pt x="0" y="0"/>
                </a:moveTo>
                <a:lnTo>
                  <a:pt x="2027546" y="0"/>
                </a:lnTo>
                <a:lnTo>
                  <a:pt x="2027546"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1589541" y="5472067"/>
            <a:ext cx="15108918" cy="0"/>
          </a:xfrm>
          <a:prstGeom prst="line">
            <a:avLst/>
          </a:prstGeom>
          <a:ln w="38100" cap="flat">
            <a:solidFill>
              <a:srgbClr val="000000"/>
            </a:solidFill>
            <a:prstDash val="solid"/>
            <a:headEnd type="none" w="sm" len="sm"/>
            <a:tailEnd type="none" w="sm" len="sm"/>
          </a:ln>
        </p:spPr>
      </p:sp>
      <p:grpSp>
        <p:nvGrpSpPr>
          <p:cNvPr id="6" name="Group 6"/>
          <p:cNvGrpSpPr/>
          <p:nvPr/>
        </p:nvGrpSpPr>
        <p:grpSpPr>
          <a:xfrm>
            <a:off x="3062718" y="5221430"/>
            <a:ext cx="501082" cy="50108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8" name="TextBox 8"/>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9" name="TextBox 9"/>
          <p:cNvSpPr txBox="1"/>
          <p:nvPr/>
        </p:nvSpPr>
        <p:spPr>
          <a:xfrm>
            <a:off x="883117" y="6668881"/>
            <a:ext cx="4512124" cy="3816842"/>
          </a:xfrm>
          <a:prstGeom prst="rect">
            <a:avLst/>
          </a:prstGeom>
        </p:spPr>
        <p:txBody>
          <a:bodyPr lIns="0" tIns="0" rIns="0" bIns="0" rtlCol="0" anchor="t">
            <a:spAutoFit/>
          </a:bodyPr>
          <a:lstStyle/>
          <a:p>
            <a:pPr marL="398206" lvl="1" indent="-199103" algn="ctr">
              <a:lnSpc>
                <a:spcPts val="2545"/>
              </a:lnSpc>
              <a:buFont typeface="Arial"/>
              <a:buChar char="•"/>
            </a:pPr>
            <a:r>
              <a:rPr lang="en-US" sz="1844" spc="180">
                <a:solidFill>
                  <a:srgbClr val="231F20"/>
                </a:solidFill>
                <a:latin typeface="DM Sans"/>
              </a:rPr>
              <a:t>Acquired the dataset from          Kaggle to serve as the                  foundation for training and                 evaluating the chatbot model                      .</a:t>
            </a:r>
          </a:p>
          <a:p>
            <a:pPr marL="398206" lvl="1" indent="-199103" algn="ctr">
              <a:lnSpc>
                <a:spcPts val="2545"/>
              </a:lnSpc>
              <a:buFont typeface="Arial"/>
              <a:buChar char="•"/>
            </a:pPr>
            <a:r>
              <a:rPr lang="en-US" sz="1844" spc="180">
                <a:solidFill>
                  <a:srgbClr val="231F20"/>
                </a:solidFill>
                <a:latin typeface="DM Sans"/>
              </a:rPr>
              <a:t>Gathered the requisite data               from Kaggle to establish the               groundwork for both training             and testing phases of the               chatbot model.                                    </a:t>
            </a:r>
          </a:p>
          <a:p>
            <a:pPr algn="ctr">
              <a:lnSpc>
                <a:spcPts val="2545"/>
              </a:lnSpc>
            </a:pPr>
            <a:r>
              <a:rPr lang="en-US" sz="1844" spc="180">
                <a:solidFill>
                  <a:srgbClr val="231F20"/>
                </a:solidFill>
                <a:latin typeface="DM Sans"/>
              </a:rPr>
              <a:t>                         </a:t>
            </a:r>
          </a:p>
          <a:p>
            <a:pPr algn="ctr">
              <a:lnSpc>
                <a:spcPts val="2545"/>
              </a:lnSpc>
            </a:pPr>
            <a:endParaRPr lang="en-US" sz="1844" spc="180">
              <a:solidFill>
                <a:srgbClr val="231F20"/>
              </a:solidFill>
              <a:latin typeface="DM Sans"/>
            </a:endParaRPr>
          </a:p>
        </p:txBody>
      </p:sp>
      <p:sp>
        <p:nvSpPr>
          <p:cNvPr id="10" name="TextBox 10"/>
          <p:cNvSpPr txBox="1"/>
          <p:nvPr/>
        </p:nvSpPr>
        <p:spPr>
          <a:xfrm>
            <a:off x="2299486"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01</a:t>
            </a:r>
          </a:p>
        </p:txBody>
      </p:sp>
      <p:sp>
        <p:nvSpPr>
          <p:cNvPr id="11" name="TextBox 11"/>
          <p:cNvSpPr txBox="1"/>
          <p:nvPr/>
        </p:nvSpPr>
        <p:spPr>
          <a:xfrm>
            <a:off x="1579732" y="5798760"/>
            <a:ext cx="3467055" cy="803494"/>
          </a:xfrm>
          <a:prstGeom prst="rect">
            <a:avLst/>
          </a:prstGeom>
        </p:spPr>
        <p:txBody>
          <a:bodyPr lIns="0" tIns="0" rIns="0" bIns="0" rtlCol="0" anchor="t">
            <a:spAutoFit/>
          </a:bodyPr>
          <a:lstStyle/>
          <a:p>
            <a:pPr algn="ctr">
              <a:lnSpc>
                <a:spcPts val="3245"/>
              </a:lnSpc>
            </a:pPr>
            <a:r>
              <a:rPr lang="en-US" sz="2351" spc="230">
                <a:solidFill>
                  <a:srgbClr val="231F20"/>
                </a:solidFill>
                <a:latin typeface="DM Sans Bold"/>
              </a:rPr>
              <a:t>DATA </a:t>
            </a:r>
          </a:p>
          <a:p>
            <a:pPr algn="ctr">
              <a:lnSpc>
                <a:spcPts val="3245"/>
              </a:lnSpc>
            </a:pPr>
            <a:r>
              <a:rPr lang="en-US" sz="2351" spc="230">
                <a:solidFill>
                  <a:srgbClr val="231F20"/>
                </a:solidFill>
                <a:latin typeface="DM Sans Bold"/>
              </a:rPr>
              <a:t>PREPARATION</a:t>
            </a:r>
          </a:p>
        </p:txBody>
      </p:sp>
      <p:sp>
        <p:nvSpPr>
          <p:cNvPr id="12" name="Freeform 12"/>
          <p:cNvSpPr/>
          <p:nvPr/>
        </p:nvSpPr>
        <p:spPr>
          <a:xfrm>
            <a:off x="7212217" y="1920649"/>
            <a:ext cx="2027545" cy="3080525"/>
          </a:xfrm>
          <a:custGeom>
            <a:avLst/>
            <a:gdLst/>
            <a:ahLst/>
            <a:cxnLst/>
            <a:rect l="l" t="t" r="r" b="b"/>
            <a:pathLst>
              <a:path w="2027545" h="3080525">
                <a:moveTo>
                  <a:pt x="0" y="0"/>
                </a:moveTo>
                <a:lnTo>
                  <a:pt x="2027545" y="0"/>
                </a:lnTo>
                <a:lnTo>
                  <a:pt x="2027545" y="3080525"/>
                </a:lnTo>
                <a:lnTo>
                  <a:pt x="0" y="308052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3" name="Group 13"/>
          <p:cNvGrpSpPr/>
          <p:nvPr/>
        </p:nvGrpSpPr>
        <p:grpSpPr>
          <a:xfrm>
            <a:off x="7975449" y="5221430"/>
            <a:ext cx="501082" cy="501082"/>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15" name="TextBox 15"/>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16" name="TextBox 16"/>
          <p:cNvSpPr txBox="1"/>
          <p:nvPr/>
        </p:nvSpPr>
        <p:spPr>
          <a:xfrm>
            <a:off x="7212217"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02</a:t>
            </a:r>
          </a:p>
        </p:txBody>
      </p:sp>
      <p:sp>
        <p:nvSpPr>
          <p:cNvPr id="17" name="Freeform 17"/>
          <p:cNvSpPr/>
          <p:nvPr/>
        </p:nvSpPr>
        <p:spPr>
          <a:xfrm>
            <a:off x="12945598" y="1972584"/>
            <a:ext cx="2027545" cy="3080525"/>
          </a:xfrm>
          <a:custGeom>
            <a:avLst/>
            <a:gdLst/>
            <a:ahLst/>
            <a:cxnLst/>
            <a:rect l="l" t="t" r="r" b="b"/>
            <a:pathLst>
              <a:path w="2027545" h="3080525">
                <a:moveTo>
                  <a:pt x="0" y="0"/>
                </a:moveTo>
                <a:lnTo>
                  <a:pt x="2027545" y="0"/>
                </a:lnTo>
                <a:lnTo>
                  <a:pt x="2027545" y="3080524"/>
                </a:lnTo>
                <a:lnTo>
                  <a:pt x="0" y="3080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8" name="Group 18"/>
          <p:cNvGrpSpPr/>
          <p:nvPr/>
        </p:nvGrpSpPr>
        <p:grpSpPr>
          <a:xfrm>
            <a:off x="13708830" y="5221430"/>
            <a:ext cx="501082" cy="501082"/>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20" name="TextBox 20"/>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21" name="TextBox 21"/>
          <p:cNvSpPr txBox="1"/>
          <p:nvPr/>
        </p:nvSpPr>
        <p:spPr>
          <a:xfrm>
            <a:off x="12897824" y="2391133"/>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03</a:t>
            </a:r>
          </a:p>
        </p:txBody>
      </p:sp>
      <p:sp>
        <p:nvSpPr>
          <p:cNvPr id="22" name="TextBox 22"/>
          <p:cNvSpPr txBox="1"/>
          <p:nvPr/>
        </p:nvSpPr>
        <p:spPr>
          <a:xfrm>
            <a:off x="15196758" y="2842905"/>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04</a:t>
            </a:r>
          </a:p>
        </p:txBody>
      </p:sp>
      <p:sp>
        <p:nvSpPr>
          <p:cNvPr id="23" name="TextBox 23"/>
          <p:cNvSpPr txBox="1"/>
          <p:nvPr/>
        </p:nvSpPr>
        <p:spPr>
          <a:xfrm>
            <a:off x="5503198" y="6349288"/>
            <a:ext cx="5092591" cy="4456029"/>
          </a:xfrm>
          <a:prstGeom prst="rect">
            <a:avLst/>
          </a:prstGeom>
        </p:spPr>
        <p:txBody>
          <a:bodyPr lIns="0" tIns="0" rIns="0" bIns="0" rtlCol="0" anchor="t">
            <a:spAutoFit/>
          </a:bodyPr>
          <a:lstStyle/>
          <a:p>
            <a:pPr algn="ctr">
              <a:lnSpc>
                <a:spcPts val="2545"/>
              </a:lnSpc>
            </a:pPr>
            <a:r>
              <a:rPr lang="en-US" sz="1844" spc="180">
                <a:solidFill>
                  <a:srgbClr val="231F20"/>
                </a:solidFill>
                <a:latin typeface="DM Sans"/>
              </a:rPr>
              <a:t>   </a:t>
            </a:r>
          </a:p>
          <a:p>
            <a:pPr marL="398276" lvl="1" indent="-199138" algn="ctr">
              <a:lnSpc>
                <a:spcPts val="2545"/>
              </a:lnSpc>
              <a:buFont typeface="Arial"/>
              <a:buChar char="•"/>
            </a:pPr>
            <a:r>
              <a:rPr lang="en-US" sz="1844" spc="180">
                <a:solidFill>
                  <a:srgbClr val="231F20"/>
                </a:solidFill>
                <a:latin typeface="DM Sans"/>
              </a:rPr>
              <a:t>Employed NLTK for text processing   to clean and organize raw text data.</a:t>
            </a:r>
          </a:p>
          <a:p>
            <a:pPr algn="ctr">
              <a:lnSpc>
                <a:spcPts val="2545"/>
              </a:lnSpc>
            </a:pPr>
            <a:endParaRPr lang="en-US" sz="1844" spc="180">
              <a:solidFill>
                <a:srgbClr val="231F20"/>
              </a:solidFill>
              <a:latin typeface="DM Sans"/>
            </a:endParaRPr>
          </a:p>
          <a:p>
            <a:pPr marL="398276" lvl="1" indent="-199138" algn="ctr">
              <a:lnSpc>
                <a:spcPts val="2545"/>
              </a:lnSpc>
              <a:buFont typeface="Arial"/>
              <a:buChar char="•"/>
            </a:pPr>
            <a:r>
              <a:rPr lang="en-US" sz="1844" spc="180">
                <a:solidFill>
                  <a:srgbClr val="231F20"/>
                </a:solidFill>
                <a:latin typeface="DM Sans"/>
              </a:rPr>
              <a:t>Eliminated punctuation and              stop words to ensure the input was     devoid of irrelevant elements.                   </a:t>
            </a:r>
          </a:p>
          <a:p>
            <a:pPr algn="ctr">
              <a:lnSpc>
                <a:spcPts val="2545"/>
              </a:lnSpc>
            </a:pPr>
            <a:r>
              <a:rPr lang="en-US" sz="1844" spc="180">
                <a:solidFill>
                  <a:srgbClr val="231F20"/>
                </a:solidFill>
                <a:latin typeface="DM Sans"/>
              </a:rPr>
              <a:t>       </a:t>
            </a:r>
          </a:p>
          <a:p>
            <a:pPr marL="398276" lvl="1" indent="-199138" algn="ctr">
              <a:lnSpc>
                <a:spcPts val="2545"/>
              </a:lnSpc>
              <a:buFont typeface="Arial"/>
              <a:buChar char="•"/>
            </a:pPr>
            <a:r>
              <a:rPr lang="en-US" sz="1844" spc="180">
                <a:solidFill>
                  <a:srgbClr val="231F20"/>
                </a:solidFill>
                <a:latin typeface="DM Sans"/>
              </a:rPr>
              <a:t>Utilized lemmatization to reduce     words to their base forms for            enhanced analysis.                                       </a:t>
            </a:r>
          </a:p>
          <a:p>
            <a:pPr algn="ctr">
              <a:lnSpc>
                <a:spcPts val="2545"/>
              </a:lnSpc>
            </a:pPr>
            <a:r>
              <a:rPr lang="en-US" sz="1844" spc="180">
                <a:solidFill>
                  <a:srgbClr val="231F20"/>
                </a:solidFill>
                <a:latin typeface="DM Sans"/>
              </a:rPr>
              <a:t>                             </a:t>
            </a:r>
          </a:p>
          <a:p>
            <a:pPr algn="ctr">
              <a:lnSpc>
                <a:spcPts val="2545"/>
              </a:lnSpc>
            </a:pPr>
            <a:r>
              <a:rPr lang="en-US" sz="1844" spc="180">
                <a:solidFill>
                  <a:srgbClr val="231F20"/>
                </a:solidFill>
                <a:latin typeface="DM Sans"/>
              </a:rPr>
              <a:t>                          </a:t>
            </a:r>
          </a:p>
          <a:p>
            <a:pPr algn="ctr">
              <a:lnSpc>
                <a:spcPts val="2545"/>
              </a:lnSpc>
            </a:pPr>
            <a:endParaRPr lang="en-US" sz="1844" spc="180">
              <a:solidFill>
                <a:srgbClr val="231F20"/>
              </a:solidFill>
              <a:latin typeface="DM Sans"/>
            </a:endParaRPr>
          </a:p>
        </p:txBody>
      </p:sp>
      <p:sp>
        <p:nvSpPr>
          <p:cNvPr id="24" name="TextBox 24"/>
          <p:cNvSpPr txBox="1"/>
          <p:nvPr/>
        </p:nvSpPr>
        <p:spPr>
          <a:xfrm>
            <a:off x="6919524" y="5703558"/>
            <a:ext cx="2709833" cy="803494"/>
          </a:xfrm>
          <a:prstGeom prst="rect">
            <a:avLst/>
          </a:prstGeom>
        </p:spPr>
        <p:txBody>
          <a:bodyPr lIns="0" tIns="0" rIns="0" bIns="0" rtlCol="0" anchor="t">
            <a:spAutoFit/>
          </a:bodyPr>
          <a:lstStyle/>
          <a:p>
            <a:pPr algn="ctr">
              <a:lnSpc>
                <a:spcPts val="3245"/>
              </a:lnSpc>
            </a:pPr>
            <a:r>
              <a:rPr lang="en-US" sz="2351" spc="230">
                <a:solidFill>
                  <a:srgbClr val="231F20"/>
                </a:solidFill>
                <a:latin typeface="DM Sans Bold"/>
              </a:rPr>
              <a:t>TEXT PROCESSING</a:t>
            </a:r>
          </a:p>
        </p:txBody>
      </p:sp>
      <p:sp>
        <p:nvSpPr>
          <p:cNvPr id="25" name="TextBox 25"/>
          <p:cNvSpPr txBox="1"/>
          <p:nvPr/>
        </p:nvSpPr>
        <p:spPr>
          <a:xfrm>
            <a:off x="11568218" y="6630781"/>
            <a:ext cx="5403205" cy="4774450"/>
          </a:xfrm>
          <a:prstGeom prst="rect">
            <a:avLst/>
          </a:prstGeom>
        </p:spPr>
        <p:txBody>
          <a:bodyPr lIns="0" tIns="0" rIns="0" bIns="0" rtlCol="0" anchor="t">
            <a:spAutoFit/>
          </a:bodyPr>
          <a:lstStyle/>
          <a:p>
            <a:pPr marL="398206" lvl="1" indent="-199103" algn="ctr">
              <a:lnSpc>
                <a:spcPts val="2545"/>
              </a:lnSpc>
              <a:buFont typeface="Arial"/>
              <a:buChar char="•"/>
            </a:pPr>
            <a:r>
              <a:rPr lang="en-US" sz="1844" spc="180" dirty="0">
                <a:solidFill>
                  <a:srgbClr val="231F20"/>
                </a:solidFill>
                <a:latin typeface="DM Sans"/>
              </a:rPr>
              <a:t>Implemented LSTM networks to                  handle natural language data                        processing and comprehension.                       </a:t>
            </a:r>
          </a:p>
          <a:p>
            <a:pPr algn="ctr">
              <a:lnSpc>
                <a:spcPts val="2545"/>
              </a:lnSpc>
            </a:pPr>
            <a:endParaRPr lang="en-US" sz="1844" spc="180" dirty="0">
              <a:solidFill>
                <a:srgbClr val="231F20"/>
              </a:solidFill>
              <a:latin typeface="DM Sans"/>
            </a:endParaRPr>
          </a:p>
          <a:p>
            <a:pPr marL="398206" lvl="1" indent="-199103" algn="ctr">
              <a:lnSpc>
                <a:spcPts val="2545"/>
              </a:lnSpc>
              <a:buFont typeface="Arial"/>
              <a:buChar char="•"/>
            </a:pPr>
            <a:r>
              <a:rPr lang="en-US" sz="1844" spc="180" dirty="0">
                <a:solidFill>
                  <a:srgbClr val="231F20"/>
                </a:solidFill>
                <a:latin typeface="DM Sans"/>
              </a:rPr>
              <a:t>Configured the model architecture                 with two LSTM layers, each                              comprising 110 units.                                        </a:t>
            </a:r>
          </a:p>
          <a:p>
            <a:pPr marL="398206" lvl="1" indent="-199103" algn="ctr">
              <a:lnSpc>
                <a:spcPts val="2545"/>
              </a:lnSpc>
              <a:buFont typeface="Arial"/>
              <a:buChar char="•"/>
            </a:pPr>
            <a:endParaRPr lang="en-US" sz="1844" spc="180" dirty="0">
              <a:solidFill>
                <a:srgbClr val="231F20"/>
              </a:solidFill>
              <a:latin typeface="DM Sans"/>
            </a:endParaRPr>
          </a:p>
          <a:p>
            <a:pPr marL="398206" lvl="1" indent="-199103" algn="ctr">
              <a:lnSpc>
                <a:spcPts val="2545"/>
              </a:lnSpc>
              <a:buFont typeface="Arial"/>
              <a:buChar char="•"/>
            </a:pPr>
            <a:r>
              <a:rPr lang="en-US" sz="1844" spc="180" dirty="0">
                <a:solidFill>
                  <a:srgbClr val="231F20"/>
                </a:solidFill>
                <a:latin typeface="DM Sans"/>
              </a:rPr>
              <a:t>Employed the Adam optimizer, setting the learning rate to 0.01 for efficient           model training.                                         </a:t>
            </a:r>
          </a:p>
          <a:p>
            <a:pPr algn="ctr">
              <a:lnSpc>
                <a:spcPts val="2545"/>
              </a:lnSpc>
            </a:pPr>
            <a:endParaRPr lang="en-US" sz="1844" spc="180" dirty="0">
              <a:solidFill>
                <a:srgbClr val="231F20"/>
              </a:solidFill>
              <a:latin typeface="DM Sans"/>
            </a:endParaRPr>
          </a:p>
          <a:p>
            <a:pPr algn="ctr">
              <a:lnSpc>
                <a:spcPts val="2545"/>
              </a:lnSpc>
            </a:pPr>
            <a:r>
              <a:rPr lang="en-US" sz="1844" spc="180" dirty="0">
                <a:solidFill>
                  <a:srgbClr val="231F20"/>
                </a:solidFill>
                <a:latin typeface="DM Sans"/>
              </a:rPr>
              <a:t>              </a:t>
            </a:r>
          </a:p>
          <a:p>
            <a:pPr algn="ctr">
              <a:lnSpc>
                <a:spcPts val="2545"/>
              </a:lnSpc>
            </a:pPr>
            <a:r>
              <a:rPr lang="en-US" sz="1844" spc="180" dirty="0">
                <a:solidFill>
                  <a:srgbClr val="231F20"/>
                </a:solidFill>
                <a:latin typeface="DM Sans"/>
              </a:rPr>
              <a:t>           </a:t>
            </a:r>
          </a:p>
          <a:p>
            <a:pPr algn="ctr">
              <a:lnSpc>
                <a:spcPts val="2545"/>
              </a:lnSpc>
            </a:pPr>
            <a:endParaRPr lang="en-US" sz="1844" spc="180" dirty="0">
              <a:solidFill>
                <a:srgbClr val="231F20"/>
              </a:solidFill>
              <a:latin typeface="DM Sans"/>
            </a:endParaRPr>
          </a:p>
        </p:txBody>
      </p:sp>
      <p:sp>
        <p:nvSpPr>
          <p:cNvPr id="26" name="TextBox 26"/>
          <p:cNvSpPr txBox="1"/>
          <p:nvPr/>
        </p:nvSpPr>
        <p:spPr>
          <a:xfrm>
            <a:off x="12230141" y="5684412"/>
            <a:ext cx="3959542" cy="803494"/>
          </a:xfrm>
          <a:prstGeom prst="rect">
            <a:avLst/>
          </a:prstGeom>
        </p:spPr>
        <p:txBody>
          <a:bodyPr lIns="0" tIns="0" rIns="0" bIns="0" rtlCol="0" anchor="t">
            <a:spAutoFit/>
          </a:bodyPr>
          <a:lstStyle/>
          <a:p>
            <a:pPr algn="ctr">
              <a:lnSpc>
                <a:spcPts val="3245"/>
              </a:lnSpc>
            </a:pPr>
            <a:r>
              <a:rPr lang="en-US" sz="2351" spc="230">
                <a:solidFill>
                  <a:srgbClr val="231F20"/>
                </a:solidFill>
                <a:latin typeface="DM Sans Bold"/>
              </a:rPr>
              <a:t>DEEP LEARNING MODEL:NETWORK</a:t>
            </a:r>
          </a:p>
        </p:txBody>
      </p:sp>
      <p:sp>
        <p:nvSpPr>
          <p:cNvPr id="28" name="TextBox 28"/>
          <p:cNvSpPr txBox="1"/>
          <p:nvPr/>
        </p:nvSpPr>
        <p:spPr>
          <a:xfrm>
            <a:off x="1716244" y="397684"/>
            <a:ext cx="16014959" cy="1047812"/>
          </a:xfrm>
          <a:prstGeom prst="rect">
            <a:avLst/>
          </a:prstGeom>
        </p:spPr>
        <p:txBody>
          <a:bodyPr lIns="0" tIns="0" rIns="0" bIns="0" rtlCol="0" anchor="t">
            <a:spAutoFit/>
          </a:bodyPr>
          <a:lstStyle/>
          <a:p>
            <a:pPr algn="ctr">
              <a:lnSpc>
                <a:spcPts val="8621"/>
              </a:lnSpc>
            </a:pPr>
            <a:r>
              <a:rPr lang="en-US" sz="6247" spc="331">
                <a:solidFill>
                  <a:srgbClr val="231F20"/>
                </a:solidFill>
                <a:latin typeface="Lora Bold"/>
              </a:rPr>
              <a:t>ALGORITHM AND DEPLOYMENT</a:t>
            </a:r>
          </a:p>
        </p:txBody>
      </p:sp>
      <p:sp>
        <p:nvSpPr>
          <p:cNvPr id="29" name="AutoShape 29"/>
          <p:cNvSpPr/>
          <p:nvPr/>
        </p:nvSpPr>
        <p:spPr>
          <a:xfrm>
            <a:off x="11071250" y="5836860"/>
            <a:ext cx="0" cy="4244928"/>
          </a:xfrm>
          <a:prstGeom prst="line">
            <a:avLst/>
          </a:prstGeom>
          <a:ln w="38100" cap="flat">
            <a:solidFill>
              <a:srgbClr val="000000"/>
            </a:solidFill>
            <a:prstDash val="solid"/>
            <a:headEnd type="none" w="sm" len="sm"/>
            <a:tailEnd type="none" w="sm" len="sm"/>
          </a:ln>
        </p:spPr>
      </p:sp>
      <p:sp>
        <p:nvSpPr>
          <p:cNvPr id="30" name="AutoShape 30"/>
          <p:cNvSpPr/>
          <p:nvPr/>
        </p:nvSpPr>
        <p:spPr>
          <a:xfrm>
            <a:off x="5414291" y="5921593"/>
            <a:ext cx="0" cy="4244928"/>
          </a:xfrm>
          <a:prstGeom prst="line">
            <a:avLst/>
          </a:prstGeom>
          <a:ln w="38100" cap="flat">
            <a:solidFill>
              <a:srgbClr val="000000"/>
            </a:solidFill>
            <a:prstDash val="solid"/>
            <a:headEnd type="none" w="sm" len="sm"/>
            <a:tailEnd type="none" w="sm" len="sm"/>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3029747" y="1972584"/>
            <a:ext cx="2027545" cy="3080525"/>
          </a:xfrm>
          <a:custGeom>
            <a:avLst/>
            <a:gdLst/>
            <a:ahLst/>
            <a:cxnLst/>
            <a:rect l="l" t="t" r="r" b="b"/>
            <a:pathLst>
              <a:path w="2027545" h="3080525">
                <a:moveTo>
                  <a:pt x="0" y="0"/>
                </a:moveTo>
                <a:lnTo>
                  <a:pt x="2027545" y="0"/>
                </a:lnTo>
                <a:lnTo>
                  <a:pt x="2027545" y="3080524"/>
                </a:lnTo>
                <a:lnTo>
                  <a:pt x="0" y="3080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AutoShape 4"/>
          <p:cNvSpPr/>
          <p:nvPr/>
        </p:nvSpPr>
        <p:spPr>
          <a:xfrm>
            <a:off x="1589541" y="5489801"/>
            <a:ext cx="14595246" cy="794"/>
          </a:xfrm>
          <a:prstGeom prst="line">
            <a:avLst/>
          </a:prstGeom>
          <a:ln w="38100" cap="flat">
            <a:solidFill>
              <a:srgbClr val="000000"/>
            </a:solidFill>
            <a:prstDash val="solid"/>
            <a:headEnd type="none" w="sm" len="sm"/>
            <a:tailEnd type="none" w="sm" len="sm"/>
          </a:ln>
        </p:spPr>
      </p:sp>
      <p:grpSp>
        <p:nvGrpSpPr>
          <p:cNvPr id="5" name="Group 5"/>
          <p:cNvGrpSpPr/>
          <p:nvPr/>
        </p:nvGrpSpPr>
        <p:grpSpPr>
          <a:xfrm>
            <a:off x="3792978" y="5137269"/>
            <a:ext cx="501082" cy="501082"/>
            <a:chOff x="0" y="0"/>
            <a:chExt cx="812800" cy="812800"/>
          </a:xfrm>
        </p:grpSpPr>
        <p:sp>
          <p:nvSpPr>
            <p:cNvPr id="6" name="Freeform 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7" name="TextBox 7"/>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8" name="TextBox 8"/>
          <p:cNvSpPr txBox="1"/>
          <p:nvPr/>
        </p:nvSpPr>
        <p:spPr>
          <a:xfrm>
            <a:off x="957861" y="7207826"/>
            <a:ext cx="5932764" cy="3178437"/>
          </a:xfrm>
          <a:prstGeom prst="rect">
            <a:avLst/>
          </a:prstGeom>
        </p:spPr>
        <p:txBody>
          <a:bodyPr lIns="0" tIns="0" rIns="0" bIns="0" rtlCol="0" anchor="t">
            <a:spAutoFit/>
          </a:bodyPr>
          <a:lstStyle/>
          <a:p>
            <a:pPr marL="398206" lvl="1" indent="-199103" algn="ctr">
              <a:lnSpc>
                <a:spcPts val="2545"/>
              </a:lnSpc>
              <a:buFont typeface="Arial"/>
              <a:buChar char="•"/>
            </a:pPr>
            <a:r>
              <a:rPr lang="en-US" sz="1844" spc="180">
                <a:solidFill>
                  <a:srgbClr val="231F20"/>
                </a:solidFill>
                <a:latin typeface="DM Sans"/>
              </a:rPr>
              <a:t>Employed Keras Tuner for automating model parameter optimization.</a:t>
            </a:r>
          </a:p>
          <a:p>
            <a:pPr marL="398206" lvl="1" indent="-199103" algn="ctr">
              <a:lnSpc>
                <a:spcPts val="2545"/>
              </a:lnSpc>
              <a:buFont typeface="Arial"/>
              <a:buChar char="•"/>
            </a:pPr>
            <a:r>
              <a:rPr lang="en-US" sz="1844" spc="180">
                <a:solidFill>
                  <a:srgbClr val="231F20"/>
                </a:solidFill>
                <a:latin typeface="DM Sans"/>
              </a:rPr>
              <a:t>Varied the number of units in LSTM layers from 50 to 150.</a:t>
            </a:r>
          </a:p>
          <a:p>
            <a:pPr marL="398206" lvl="1" indent="-199103" algn="ctr">
              <a:lnSpc>
                <a:spcPts val="2545"/>
              </a:lnSpc>
              <a:buFont typeface="Arial"/>
              <a:buChar char="•"/>
            </a:pPr>
            <a:r>
              <a:rPr lang="en-US" sz="1844" spc="180">
                <a:solidFill>
                  <a:srgbClr val="231F20"/>
                </a:solidFill>
                <a:latin typeface="DM Sans"/>
              </a:rPr>
              <a:t>Investigated the range of dense layers in the model from 1 to 20.</a:t>
            </a:r>
          </a:p>
          <a:p>
            <a:pPr marL="398206" lvl="1" indent="-199103" algn="ctr">
              <a:lnSpc>
                <a:spcPts val="2545"/>
              </a:lnSpc>
              <a:buFont typeface="Arial"/>
              <a:buChar char="•"/>
            </a:pPr>
            <a:r>
              <a:rPr lang="en-US" sz="1844" spc="180">
                <a:solidFill>
                  <a:srgbClr val="231F20"/>
                </a:solidFill>
                <a:latin typeface="DM Sans"/>
              </a:rPr>
              <a:t>Fine-tuned learning rates across 0.01, 0.001, and 0.0001 for enhanced performance.</a:t>
            </a:r>
          </a:p>
          <a:p>
            <a:pPr algn="ctr">
              <a:lnSpc>
                <a:spcPts val="2545"/>
              </a:lnSpc>
            </a:pPr>
            <a:endParaRPr lang="en-US" sz="1844" spc="180">
              <a:solidFill>
                <a:srgbClr val="231F20"/>
              </a:solidFill>
              <a:latin typeface="DM Sans"/>
            </a:endParaRPr>
          </a:p>
        </p:txBody>
      </p:sp>
      <p:sp>
        <p:nvSpPr>
          <p:cNvPr id="9" name="TextBox 9"/>
          <p:cNvSpPr txBox="1"/>
          <p:nvPr/>
        </p:nvSpPr>
        <p:spPr>
          <a:xfrm>
            <a:off x="3029747"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04</a:t>
            </a:r>
          </a:p>
        </p:txBody>
      </p:sp>
      <p:sp>
        <p:nvSpPr>
          <p:cNvPr id="10" name="TextBox 10"/>
          <p:cNvSpPr txBox="1"/>
          <p:nvPr/>
        </p:nvSpPr>
        <p:spPr>
          <a:xfrm>
            <a:off x="2190716" y="5747106"/>
            <a:ext cx="3467055" cy="1213069"/>
          </a:xfrm>
          <a:prstGeom prst="rect">
            <a:avLst/>
          </a:prstGeom>
        </p:spPr>
        <p:txBody>
          <a:bodyPr lIns="0" tIns="0" rIns="0" bIns="0" rtlCol="0" anchor="t">
            <a:spAutoFit/>
          </a:bodyPr>
          <a:lstStyle/>
          <a:p>
            <a:pPr algn="ctr">
              <a:lnSpc>
                <a:spcPts val="3245"/>
              </a:lnSpc>
            </a:pPr>
            <a:r>
              <a:rPr lang="en-US" sz="2351" spc="230">
                <a:solidFill>
                  <a:srgbClr val="231F20"/>
                </a:solidFill>
                <a:latin typeface="DM Sans Bold"/>
              </a:rPr>
              <a:t>HYPERPARAMETER TUNING MODELS:TUNER</a:t>
            </a:r>
          </a:p>
        </p:txBody>
      </p:sp>
      <p:sp>
        <p:nvSpPr>
          <p:cNvPr id="11" name="Freeform 11"/>
          <p:cNvSpPr/>
          <p:nvPr/>
        </p:nvSpPr>
        <p:spPr>
          <a:xfrm>
            <a:off x="10977962" y="1972584"/>
            <a:ext cx="2027545" cy="3080525"/>
          </a:xfrm>
          <a:custGeom>
            <a:avLst/>
            <a:gdLst/>
            <a:ahLst/>
            <a:cxnLst/>
            <a:rect l="l" t="t" r="r" b="b"/>
            <a:pathLst>
              <a:path w="2027545" h="3080525">
                <a:moveTo>
                  <a:pt x="0" y="0"/>
                </a:moveTo>
                <a:lnTo>
                  <a:pt x="2027545" y="0"/>
                </a:lnTo>
                <a:lnTo>
                  <a:pt x="2027545" y="3080524"/>
                </a:lnTo>
                <a:lnTo>
                  <a:pt x="0" y="308052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12" name="Group 12"/>
          <p:cNvGrpSpPr/>
          <p:nvPr/>
        </p:nvGrpSpPr>
        <p:grpSpPr>
          <a:xfrm>
            <a:off x="11741193" y="5240054"/>
            <a:ext cx="501082" cy="501082"/>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31211"/>
            </a:solidFill>
          </p:spPr>
        </p:sp>
        <p:sp>
          <p:nvSpPr>
            <p:cNvPr id="14" name="TextBox 14"/>
            <p:cNvSpPr txBox="1"/>
            <p:nvPr/>
          </p:nvSpPr>
          <p:spPr>
            <a:xfrm>
              <a:off x="76200" y="57150"/>
              <a:ext cx="660400" cy="679450"/>
            </a:xfrm>
            <a:prstGeom prst="rect">
              <a:avLst/>
            </a:prstGeom>
          </p:spPr>
          <p:txBody>
            <a:bodyPr lIns="50800" tIns="50800" rIns="50800" bIns="50800" rtlCol="0" anchor="ctr"/>
            <a:lstStyle/>
            <a:p>
              <a:pPr algn="ctr">
                <a:lnSpc>
                  <a:spcPts val="2859"/>
                </a:lnSpc>
              </a:pPr>
              <a:endParaRPr/>
            </a:p>
          </p:txBody>
        </p:sp>
      </p:grpSp>
      <p:sp>
        <p:nvSpPr>
          <p:cNvPr id="15" name="TextBox 15"/>
          <p:cNvSpPr txBox="1"/>
          <p:nvPr/>
        </p:nvSpPr>
        <p:spPr>
          <a:xfrm>
            <a:off x="10854751" y="2339199"/>
            <a:ext cx="2027545" cy="1121713"/>
          </a:xfrm>
          <a:prstGeom prst="rect">
            <a:avLst/>
          </a:prstGeom>
        </p:spPr>
        <p:txBody>
          <a:bodyPr lIns="0" tIns="0" rIns="0" bIns="0" rtlCol="0" anchor="t">
            <a:spAutoFit/>
          </a:bodyPr>
          <a:lstStyle/>
          <a:p>
            <a:pPr algn="ctr">
              <a:lnSpc>
                <a:spcPts val="9141"/>
              </a:lnSpc>
            </a:pPr>
            <a:r>
              <a:rPr lang="en-US" sz="6624" spc="649">
                <a:solidFill>
                  <a:srgbClr val="FFFBFB"/>
                </a:solidFill>
                <a:latin typeface="DM Sans Bold"/>
              </a:rPr>
              <a:t> 05</a:t>
            </a:r>
          </a:p>
        </p:txBody>
      </p:sp>
      <p:sp>
        <p:nvSpPr>
          <p:cNvPr id="16" name="TextBox 16"/>
          <p:cNvSpPr txBox="1"/>
          <p:nvPr/>
        </p:nvSpPr>
        <p:spPr>
          <a:xfrm>
            <a:off x="8299764" y="6931601"/>
            <a:ext cx="7885022" cy="3178437"/>
          </a:xfrm>
          <a:prstGeom prst="rect">
            <a:avLst/>
          </a:prstGeom>
        </p:spPr>
        <p:txBody>
          <a:bodyPr lIns="0" tIns="0" rIns="0" bIns="0" rtlCol="0" anchor="t">
            <a:spAutoFit/>
          </a:bodyPr>
          <a:lstStyle/>
          <a:p>
            <a:pPr marL="398206" lvl="1" indent="-199103" algn="ctr">
              <a:lnSpc>
                <a:spcPts val="2545"/>
              </a:lnSpc>
              <a:buFont typeface="Arial"/>
              <a:buChar char="•"/>
            </a:pPr>
            <a:r>
              <a:rPr lang="en-US" sz="1844" spc="180">
                <a:solidFill>
                  <a:srgbClr val="231F20"/>
                </a:solidFill>
                <a:latin typeface="DM Sans"/>
              </a:rPr>
              <a:t>Utilized Keras Tokenizer to tokenize the text data, transforming words into numerical sequences.</a:t>
            </a:r>
          </a:p>
          <a:p>
            <a:pPr marL="398206" lvl="1" indent="-199103" algn="ctr">
              <a:lnSpc>
                <a:spcPts val="2545"/>
              </a:lnSpc>
              <a:buFont typeface="Arial"/>
              <a:buChar char="•"/>
            </a:pPr>
            <a:r>
              <a:rPr lang="en-US" sz="1844" spc="180">
                <a:solidFill>
                  <a:srgbClr val="231F20"/>
                </a:solidFill>
                <a:latin typeface="DM Sans"/>
              </a:rPr>
              <a:t>Implemented padding to maintain a consistent sequence length of 200 for model input.</a:t>
            </a:r>
          </a:p>
          <a:p>
            <a:pPr marL="398206" lvl="1" indent="-199103" algn="ctr">
              <a:lnSpc>
                <a:spcPts val="2545"/>
              </a:lnSpc>
              <a:buFont typeface="Arial"/>
              <a:buChar char="•"/>
            </a:pPr>
            <a:r>
              <a:rPr lang="en-US" sz="1844" spc="180">
                <a:solidFill>
                  <a:srgbClr val="231F20"/>
                </a:solidFill>
                <a:latin typeface="DM Sans"/>
              </a:rPr>
              <a:t>Configured the vocabulary size to 2000 to encompass the most prevalent words in the dataset.</a:t>
            </a:r>
          </a:p>
          <a:p>
            <a:pPr marL="398206" lvl="1" indent="-199103" algn="ctr">
              <a:lnSpc>
                <a:spcPts val="2545"/>
              </a:lnSpc>
              <a:buFont typeface="Arial"/>
              <a:buChar char="•"/>
            </a:pPr>
            <a:r>
              <a:rPr lang="en-US" sz="1844" spc="180">
                <a:solidFill>
                  <a:srgbClr val="231F20"/>
                </a:solidFill>
                <a:latin typeface="DM Sans"/>
              </a:rPr>
              <a:t>Incorporated an out-of-vocabulary token (OOV) mechanism to manage words not present in the vocabulary during tokenization.</a:t>
            </a:r>
          </a:p>
          <a:p>
            <a:pPr algn="ctr">
              <a:lnSpc>
                <a:spcPts val="2545"/>
              </a:lnSpc>
            </a:pPr>
            <a:endParaRPr lang="en-US" sz="1844" spc="180">
              <a:solidFill>
                <a:srgbClr val="231F20"/>
              </a:solidFill>
              <a:latin typeface="DM Sans"/>
            </a:endParaRPr>
          </a:p>
        </p:txBody>
      </p:sp>
      <p:sp>
        <p:nvSpPr>
          <p:cNvPr id="17" name="TextBox 17"/>
          <p:cNvSpPr txBox="1"/>
          <p:nvPr/>
        </p:nvSpPr>
        <p:spPr>
          <a:xfrm>
            <a:off x="9888753" y="5889981"/>
            <a:ext cx="3959542" cy="803494"/>
          </a:xfrm>
          <a:prstGeom prst="rect">
            <a:avLst/>
          </a:prstGeom>
        </p:spPr>
        <p:txBody>
          <a:bodyPr lIns="0" tIns="0" rIns="0" bIns="0" rtlCol="0" anchor="t">
            <a:spAutoFit/>
          </a:bodyPr>
          <a:lstStyle/>
          <a:p>
            <a:pPr algn="ctr">
              <a:lnSpc>
                <a:spcPts val="3245"/>
              </a:lnSpc>
            </a:pPr>
            <a:r>
              <a:rPr lang="en-US" sz="2351" spc="230">
                <a:solidFill>
                  <a:srgbClr val="231F20"/>
                </a:solidFill>
                <a:latin typeface="DM Sans Bold"/>
              </a:rPr>
              <a:t>TOKENIZATION AND PADDING</a:t>
            </a:r>
          </a:p>
        </p:txBody>
      </p:sp>
      <p:sp>
        <p:nvSpPr>
          <p:cNvPr id="19" name="TextBox 19"/>
          <p:cNvSpPr txBox="1"/>
          <p:nvPr/>
        </p:nvSpPr>
        <p:spPr>
          <a:xfrm>
            <a:off x="2118540" y="464408"/>
            <a:ext cx="14066246" cy="1023809"/>
          </a:xfrm>
          <a:prstGeom prst="rect">
            <a:avLst/>
          </a:prstGeom>
        </p:spPr>
        <p:txBody>
          <a:bodyPr lIns="0" tIns="0" rIns="0" bIns="0" rtlCol="0" anchor="t">
            <a:spAutoFit/>
          </a:bodyPr>
          <a:lstStyle/>
          <a:p>
            <a:pPr algn="ctr">
              <a:lnSpc>
                <a:spcPts val="8345"/>
              </a:lnSpc>
            </a:pPr>
            <a:r>
              <a:rPr lang="en-US" sz="6047" spc="320">
                <a:solidFill>
                  <a:srgbClr val="231F20"/>
                </a:solidFill>
                <a:latin typeface="Lora Bold"/>
              </a:rPr>
              <a:t>ALGORITHM AND DEPLOYMENT</a:t>
            </a:r>
          </a:p>
        </p:txBody>
      </p:sp>
      <p:sp>
        <p:nvSpPr>
          <p:cNvPr id="20" name="AutoShape 20"/>
          <p:cNvSpPr/>
          <p:nvPr/>
        </p:nvSpPr>
        <p:spPr>
          <a:xfrm>
            <a:off x="7500012" y="6372691"/>
            <a:ext cx="0" cy="3439067"/>
          </a:xfrm>
          <a:prstGeom prst="line">
            <a:avLst/>
          </a:prstGeom>
          <a:ln w="38100" cap="flat">
            <a:solidFill>
              <a:srgbClr val="000000"/>
            </a:solidFill>
            <a:prstDash val="solid"/>
            <a:headEnd type="none" w="sm" len="sm"/>
            <a:tailEnd type="none" w="sm" len="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1102</Words>
  <Application>Microsoft Office PowerPoint</Application>
  <PresentationFormat>Custom</PresentationFormat>
  <Paragraphs>140</Paragraphs>
  <Slides>16</Slides>
  <Notes>0</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16</vt:i4>
      </vt:variant>
    </vt:vector>
  </HeadingPairs>
  <TitlesOfParts>
    <vt:vector size="30" baseType="lpstr">
      <vt:lpstr>Arial</vt:lpstr>
      <vt:lpstr>Lora Bold</vt:lpstr>
      <vt:lpstr>Arimo</vt:lpstr>
      <vt:lpstr>Open Sauce Bold</vt:lpstr>
      <vt:lpstr>DM Sans Bold</vt:lpstr>
      <vt:lpstr>Calibri</vt:lpstr>
      <vt:lpstr>DM Sans Italics</vt:lpstr>
      <vt:lpstr>Lora Bold Italics</vt:lpstr>
      <vt:lpstr>Libre Baskerville Bold</vt:lpstr>
      <vt:lpstr>Libre Baskerville</vt:lpstr>
      <vt:lpstr>DM Sans</vt:lpstr>
      <vt:lpstr>Oswald Bold</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dc:title>
  <dc:creator>DINESH KUMAR</dc:creator>
  <cp:lastModifiedBy>Tamilarasu A</cp:lastModifiedBy>
  <cp:revision>5</cp:revision>
  <dcterms:created xsi:type="dcterms:W3CDTF">2006-08-16T00:00:00Z</dcterms:created>
  <dcterms:modified xsi:type="dcterms:W3CDTF">2024-04-05T07:49:02Z</dcterms:modified>
  <dc:identifier>DAGBeKLpL9o</dc:identifier>
</cp:coreProperties>
</file>

<file path=docProps/thumbnail.jpeg>
</file>